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chuah\Documents\Event%20Report\Questionnaire%20Data\2018\Hyper%20Japan%20Summer\20180807%20JLGC%20Event%20Questionnaire%202018%20(Hyper%20Japan%20Summer).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情報源</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1-BD8F-49DC-A56C-9509018628E9}"/>
              </c:ext>
            </c:extLst>
          </c:dPt>
          <c:dPt>
            <c:idx val="2"/>
            <c:invertIfNegative val="0"/>
            <c:bubble3D val="0"/>
            <c:spPr>
              <a:solidFill>
                <a:srgbClr val="C00000">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3-BD8F-49DC-A56C-9509018628E9}"/>
              </c:ext>
            </c:extLst>
          </c:dPt>
          <c:dPt>
            <c:idx val="3"/>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5-BD8F-49DC-A56C-9509018628E9}"/>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Summer).xlsx]Breakdown'!$AJ$2:$AQ$2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Summer).xlsx]Breakdown'!$AJ$3:$AQ$3</c:f>
              <c:numCache>
                <c:formatCode>General</c:formatCode>
                <c:ptCount val="8"/>
                <c:pt idx="0">
                  <c:v>76</c:v>
                </c:pt>
                <c:pt idx="1">
                  <c:v>68</c:v>
                </c:pt>
                <c:pt idx="2">
                  <c:v>89</c:v>
                </c:pt>
                <c:pt idx="3">
                  <c:v>67</c:v>
                </c:pt>
                <c:pt idx="4">
                  <c:v>64</c:v>
                </c:pt>
                <c:pt idx="5">
                  <c:v>58</c:v>
                </c:pt>
                <c:pt idx="6">
                  <c:v>37</c:v>
                </c:pt>
                <c:pt idx="7">
                  <c:v>3</c:v>
                </c:pt>
              </c:numCache>
            </c:numRef>
          </c:val>
          <c:extLst>
            <c:ext xmlns:c16="http://schemas.microsoft.com/office/drawing/2014/chart" uri="{C3380CC4-5D6E-409C-BE32-E72D297353CC}">
              <c16:uniqueId val="{00000006-BD8F-49DC-A56C-9509018628E9}"/>
            </c:ext>
          </c:extLst>
        </c:ser>
        <c:dLbls>
          <c:dLblPos val="inEnd"/>
          <c:showLegendKey val="0"/>
          <c:showVal val="1"/>
          <c:showCatName val="0"/>
          <c:showSerName val="0"/>
          <c:showPercent val="0"/>
          <c:showBubbleSize val="0"/>
        </c:dLbls>
        <c:gapWidth val="65"/>
        <c:axId val="455113392"/>
        <c:axId val="455117000"/>
      </c:barChart>
      <c:catAx>
        <c:axId val="4551133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55117000"/>
        <c:crosses val="autoZero"/>
        <c:auto val="1"/>
        <c:lblAlgn val="ctr"/>
        <c:lblOffset val="100"/>
        <c:noMultiLvlLbl val="0"/>
      </c:catAx>
      <c:valAx>
        <c:axId val="455117000"/>
        <c:scaling>
          <c:orientation val="minMax"/>
        </c:scaling>
        <c:delete val="1"/>
        <c:axPos val="l"/>
        <c:numFmt formatCode="General" sourceLinked="1"/>
        <c:majorTickMark val="none"/>
        <c:minorTickMark val="none"/>
        <c:tickLblPos val="nextTo"/>
        <c:crossAx val="45511339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ltLang="en-US"/>
              <a:t>子供連れでの旅行予定</a:t>
            </a:r>
            <a:r>
              <a:rPr lang="ja-JP" sz="1400" b="1" i="0" baseline="0">
                <a:effectLst/>
              </a:rPr>
              <a:t>（性別、１８歳以上）</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ADULTS'!$L$2:$N$2</c:f>
              <c:strCache>
                <c:ptCount val="2"/>
                <c:pt idx="0">
                  <c:v>有り</c:v>
                </c:pt>
                <c:pt idx="1">
                  <c:v>無し</c:v>
                </c:pt>
              </c:strCache>
              <c:extLst/>
            </c:strRef>
          </c:cat>
          <c:val>
            <c:numRef>
              <c:f>'[20180807 JLGC Event Questionnaire 2018 (Hyper Japan Summer).xlsx]Gender ADULTS'!$L$6:$N$6</c:f>
              <c:numCache>
                <c:formatCode>0%</c:formatCode>
                <c:ptCount val="2"/>
                <c:pt idx="0">
                  <c:v>0.12</c:v>
                </c:pt>
                <c:pt idx="1">
                  <c:v>0.88</c:v>
                </c:pt>
              </c:numCache>
              <c:extLst/>
            </c:numRef>
          </c:val>
          <c:extLst>
            <c:ext xmlns:c16="http://schemas.microsoft.com/office/drawing/2014/chart" uri="{C3380CC4-5D6E-409C-BE32-E72D297353CC}">
              <c16:uniqueId val="{00000000-50BC-4259-A66F-B113F19F7FA5}"/>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ADULTS'!$L$2:$N$2</c:f>
              <c:strCache>
                <c:ptCount val="2"/>
                <c:pt idx="0">
                  <c:v>有り</c:v>
                </c:pt>
                <c:pt idx="1">
                  <c:v>無し</c:v>
                </c:pt>
              </c:strCache>
              <c:extLst/>
            </c:strRef>
          </c:cat>
          <c:val>
            <c:numRef>
              <c:f>'[20180807 JLGC Event Questionnaire 2018 (Hyper Japan Summer).xlsx]Gender ADULTS'!$L$7:$N$7</c:f>
              <c:numCache>
                <c:formatCode>0%</c:formatCode>
                <c:ptCount val="2"/>
                <c:pt idx="0">
                  <c:v>0.11764705882352941</c:v>
                </c:pt>
                <c:pt idx="1">
                  <c:v>0.88235294117647056</c:v>
                </c:pt>
              </c:numCache>
              <c:extLst/>
            </c:numRef>
          </c:val>
          <c:extLst>
            <c:ext xmlns:c16="http://schemas.microsoft.com/office/drawing/2014/chart" uri="{C3380CC4-5D6E-409C-BE32-E72D297353CC}">
              <c16:uniqueId val="{00000001-50BC-4259-A66F-B113F19F7FA5}"/>
            </c:ext>
          </c:extLst>
        </c:ser>
        <c:dLbls>
          <c:dLblPos val="inEnd"/>
          <c:showLegendKey val="0"/>
          <c:showVal val="1"/>
          <c:showCatName val="0"/>
          <c:showSerName val="0"/>
          <c:showPercent val="0"/>
          <c:showBubbleSize val="0"/>
        </c:dLbls>
        <c:gapWidth val="65"/>
        <c:axId val="469015656"/>
        <c:axId val="469017624"/>
      </c:barChart>
      <c:catAx>
        <c:axId val="4690156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69017624"/>
        <c:crosses val="autoZero"/>
        <c:auto val="1"/>
        <c:lblAlgn val="ctr"/>
        <c:lblOffset val="100"/>
        <c:noMultiLvlLbl val="0"/>
      </c:catAx>
      <c:valAx>
        <c:axId val="469017624"/>
        <c:scaling>
          <c:orientation val="minMax"/>
        </c:scaling>
        <c:delete val="1"/>
        <c:axPos val="l"/>
        <c:numFmt formatCode="0%" sourceLinked="1"/>
        <c:majorTickMark val="none"/>
        <c:minorTickMark val="none"/>
        <c:tickLblPos val="nextTo"/>
        <c:crossAx val="46901565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ltLang="en-US"/>
              <a:t>年齢</a:t>
            </a:r>
            <a:r>
              <a:rPr lang="ja-JP" sz="1400" b="1" i="0" baseline="0">
                <a:effectLst/>
              </a:rPr>
              <a:t>（性別</a:t>
            </a:r>
            <a:r>
              <a:rPr lang="ja-JP" altLang="en-US" sz="1400" b="1" i="0" baseline="0">
                <a:effectLst/>
              </a:rPr>
              <a:t>、１８歳以上</a:t>
            </a:r>
            <a:r>
              <a:rPr lang="ja-JP" sz="1400" b="1" i="0" baseline="0">
                <a:effectLst/>
              </a:rPr>
              <a:t>）</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ADULTS'!$E$2:$K$2</c:f>
              <c:strCache>
                <c:ptCount val="5"/>
                <c:pt idx="0">
                  <c:v>18～24歳</c:v>
                </c:pt>
                <c:pt idx="1">
                  <c:v>25～34歳</c:v>
                </c:pt>
                <c:pt idx="2">
                  <c:v>35～44歳</c:v>
                </c:pt>
                <c:pt idx="3">
                  <c:v>45～54歳</c:v>
                </c:pt>
                <c:pt idx="4">
                  <c:v>55歳以上</c:v>
                </c:pt>
              </c:strCache>
              <c:extLst/>
            </c:strRef>
          </c:cat>
          <c:val>
            <c:numRef>
              <c:f>'[20180807 JLGC Event Questionnaire 2018 (Hyper Japan Summer).xlsx]Gender ADULTS'!$E$6:$K$6</c:f>
              <c:numCache>
                <c:formatCode>0%</c:formatCode>
                <c:ptCount val="5"/>
                <c:pt idx="0">
                  <c:v>0.10666666666666667</c:v>
                </c:pt>
                <c:pt idx="1">
                  <c:v>0.45333333333333331</c:v>
                </c:pt>
                <c:pt idx="2">
                  <c:v>0.21333333333333335</c:v>
                </c:pt>
                <c:pt idx="3">
                  <c:v>0.13333333333333333</c:v>
                </c:pt>
                <c:pt idx="4">
                  <c:v>5.3333333333333337E-2</c:v>
                </c:pt>
              </c:numCache>
              <c:extLst/>
            </c:numRef>
          </c:val>
          <c:extLst>
            <c:ext xmlns:c16="http://schemas.microsoft.com/office/drawing/2014/chart" uri="{C3380CC4-5D6E-409C-BE32-E72D297353CC}">
              <c16:uniqueId val="{00000000-D818-4ABA-8EA6-16D14E1086F5}"/>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ADULTS'!$E$2:$K$2</c:f>
              <c:strCache>
                <c:ptCount val="5"/>
                <c:pt idx="0">
                  <c:v>18～24歳</c:v>
                </c:pt>
                <c:pt idx="1">
                  <c:v>25～34歳</c:v>
                </c:pt>
                <c:pt idx="2">
                  <c:v>35～44歳</c:v>
                </c:pt>
                <c:pt idx="3">
                  <c:v>45～54歳</c:v>
                </c:pt>
                <c:pt idx="4">
                  <c:v>55歳以上</c:v>
                </c:pt>
              </c:strCache>
              <c:extLst/>
            </c:strRef>
          </c:cat>
          <c:val>
            <c:numRef>
              <c:f>'[20180807 JLGC Event Questionnaire 2018 (Hyper Japan Summer).xlsx]Gender ADULTS'!$E$7:$K$7</c:f>
              <c:numCache>
                <c:formatCode>0%</c:formatCode>
                <c:ptCount val="5"/>
                <c:pt idx="0">
                  <c:v>0.21568627450980393</c:v>
                </c:pt>
                <c:pt idx="1">
                  <c:v>0.44117647058823528</c:v>
                </c:pt>
                <c:pt idx="2">
                  <c:v>0.11764705882352941</c:v>
                </c:pt>
                <c:pt idx="3">
                  <c:v>0.13725490196078433</c:v>
                </c:pt>
                <c:pt idx="4">
                  <c:v>7.8431372549019607E-2</c:v>
                </c:pt>
              </c:numCache>
              <c:extLst/>
            </c:numRef>
          </c:val>
          <c:extLst>
            <c:ext xmlns:c16="http://schemas.microsoft.com/office/drawing/2014/chart" uri="{C3380CC4-5D6E-409C-BE32-E72D297353CC}">
              <c16:uniqueId val="{00000001-D818-4ABA-8EA6-16D14E1086F5}"/>
            </c:ext>
          </c:extLst>
        </c:ser>
        <c:dLbls>
          <c:dLblPos val="inEnd"/>
          <c:showLegendKey val="0"/>
          <c:showVal val="1"/>
          <c:showCatName val="0"/>
          <c:showSerName val="0"/>
          <c:showPercent val="0"/>
          <c:showBubbleSize val="0"/>
        </c:dLbls>
        <c:gapWidth val="65"/>
        <c:axId val="467669736"/>
        <c:axId val="467670064"/>
      </c:barChart>
      <c:catAx>
        <c:axId val="4676697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67670064"/>
        <c:crosses val="autoZero"/>
        <c:auto val="1"/>
        <c:lblAlgn val="ctr"/>
        <c:lblOffset val="100"/>
        <c:noMultiLvlLbl val="0"/>
      </c:catAx>
      <c:valAx>
        <c:axId val="467670064"/>
        <c:scaling>
          <c:orientation val="minMax"/>
        </c:scaling>
        <c:delete val="1"/>
        <c:axPos val="l"/>
        <c:numFmt formatCode="0%" sourceLinked="1"/>
        <c:majorTickMark val="none"/>
        <c:minorTickMark val="none"/>
        <c:tickLblPos val="nextTo"/>
        <c:crossAx val="46766973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ltLang="en-US"/>
              <a:t>滞在予定期間</a:t>
            </a:r>
            <a:r>
              <a:rPr lang="ja-JP" sz="1400" b="1" i="0" baseline="0">
                <a:effectLst/>
              </a:rPr>
              <a:t>（性別、１８歳以上）</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ADULTS'!$T$2:$Y$2</c:f>
              <c:strCache>
                <c:ptCount val="5"/>
                <c:pt idx="0">
                  <c:v>0～7日間</c:v>
                </c:pt>
                <c:pt idx="1">
                  <c:v>8～14日間</c:v>
                </c:pt>
                <c:pt idx="2">
                  <c:v>15～21日間</c:v>
                </c:pt>
                <c:pt idx="3">
                  <c:v>22～28日間</c:v>
                </c:pt>
                <c:pt idx="4">
                  <c:v>29日間以上</c:v>
                </c:pt>
              </c:strCache>
              <c:extLst/>
            </c:strRef>
          </c:cat>
          <c:val>
            <c:numRef>
              <c:f>'[20180807 JLGC Event Questionnaire 2018 (Hyper Japan Summer).xlsx]Gender ADULTS'!$T$6:$Y$6</c:f>
              <c:numCache>
                <c:formatCode>0%</c:formatCode>
                <c:ptCount val="5"/>
                <c:pt idx="0">
                  <c:v>0.04</c:v>
                </c:pt>
                <c:pt idx="1">
                  <c:v>0.48</c:v>
                </c:pt>
                <c:pt idx="2">
                  <c:v>0.34666666666666668</c:v>
                </c:pt>
                <c:pt idx="3">
                  <c:v>0.04</c:v>
                </c:pt>
                <c:pt idx="4">
                  <c:v>0.12</c:v>
                </c:pt>
              </c:numCache>
              <c:extLst/>
            </c:numRef>
          </c:val>
          <c:extLst>
            <c:ext xmlns:c16="http://schemas.microsoft.com/office/drawing/2014/chart" uri="{C3380CC4-5D6E-409C-BE32-E72D297353CC}">
              <c16:uniqueId val="{00000000-E5A2-4032-814C-79B0CAC96F17}"/>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ADULTS'!$T$2:$Y$2</c:f>
              <c:strCache>
                <c:ptCount val="5"/>
                <c:pt idx="0">
                  <c:v>0～7日間</c:v>
                </c:pt>
                <c:pt idx="1">
                  <c:v>8～14日間</c:v>
                </c:pt>
                <c:pt idx="2">
                  <c:v>15～21日間</c:v>
                </c:pt>
                <c:pt idx="3">
                  <c:v>22～28日間</c:v>
                </c:pt>
                <c:pt idx="4">
                  <c:v>29日間以上</c:v>
                </c:pt>
              </c:strCache>
              <c:extLst/>
            </c:strRef>
          </c:cat>
          <c:val>
            <c:numRef>
              <c:f>'[20180807 JLGC Event Questionnaire 2018 (Hyper Japan Summer).xlsx]Gender ADULTS'!$T$7:$Y$7</c:f>
              <c:numCache>
                <c:formatCode>0%</c:formatCode>
                <c:ptCount val="5"/>
                <c:pt idx="0">
                  <c:v>8.8235294117647065E-2</c:v>
                </c:pt>
                <c:pt idx="1">
                  <c:v>0.47058823529411764</c:v>
                </c:pt>
                <c:pt idx="2">
                  <c:v>0.30392156862745096</c:v>
                </c:pt>
                <c:pt idx="3">
                  <c:v>7.8431372549019607E-2</c:v>
                </c:pt>
                <c:pt idx="4">
                  <c:v>6.8627450980392163E-2</c:v>
                </c:pt>
              </c:numCache>
              <c:extLst/>
            </c:numRef>
          </c:val>
          <c:extLst>
            <c:ext xmlns:c16="http://schemas.microsoft.com/office/drawing/2014/chart" uri="{C3380CC4-5D6E-409C-BE32-E72D297353CC}">
              <c16:uniqueId val="{00000001-E5A2-4032-814C-79B0CAC96F17}"/>
            </c:ext>
          </c:extLst>
        </c:ser>
        <c:dLbls>
          <c:dLblPos val="inEnd"/>
          <c:showLegendKey val="0"/>
          <c:showVal val="1"/>
          <c:showCatName val="0"/>
          <c:showSerName val="0"/>
          <c:showPercent val="0"/>
          <c:showBubbleSize val="0"/>
        </c:dLbls>
        <c:gapWidth val="65"/>
        <c:axId val="588949928"/>
        <c:axId val="588940744"/>
      </c:barChart>
      <c:catAx>
        <c:axId val="5889499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88940744"/>
        <c:crosses val="autoZero"/>
        <c:auto val="1"/>
        <c:lblAlgn val="ctr"/>
        <c:lblOffset val="100"/>
        <c:noMultiLvlLbl val="0"/>
      </c:catAx>
      <c:valAx>
        <c:axId val="588940744"/>
        <c:scaling>
          <c:orientation val="minMax"/>
        </c:scaling>
        <c:delete val="1"/>
        <c:axPos val="l"/>
        <c:numFmt formatCode="0%" sourceLinked="1"/>
        <c:majorTickMark val="none"/>
        <c:minorTickMark val="none"/>
        <c:tickLblPos val="nextTo"/>
        <c:crossAx val="58894992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ltLang="en-US"/>
              <a:t>計画のポイント</a:t>
            </a:r>
            <a:r>
              <a:rPr lang="ja-JP" sz="1400" b="1" i="0" baseline="0">
                <a:effectLst/>
              </a:rPr>
              <a:t>（性別、１８歳以上）</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ADULTS'!$AE$2:$AJ$2</c:f>
              <c:strCache>
                <c:ptCount val="5"/>
                <c:pt idx="0">
                  <c:v>予算</c:v>
                </c:pt>
                <c:pt idx="1">
                  <c:v>時間</c:v>
                </c:pt>
                <c:pt idx="2">
                  <c:v>アクセス</c:v>
                </c:pt>
                <c:pt idx="3">
                  <c:v>快適さ</c:v>
                </c:pt>
                <c:pt idx="4">
                  <c:v>地域の魅力</c:v>
                </c:pt>
              </c:strCache>
              <c:extLst/>
            </c:strRef>
          </c:cat>
          <c:val>
            <c:numRef>
              <c:f>'[20180807 JLGC Event Questionnaire 2018 (Hyper Japan Summer).xlsx]Gender ADULTS'!$AE$6:$AJ$6</c:f>
              <c:numCache>
                <c:formatCode>0%</c:formatCode>
                <c:ptCount val="5"/>
                <c:pt idx="0">
                  <c:v>0.32</c:v>
                </c:pt>
                <c:pt idx="1">
                  <c:v>0.18666666666666668</c:v>
                </c:pt>
                <c:pt idx="2">
                  <c:v>6.6666666666666666E-2</c:v>
                </c:pt>
                <c:pt idx="3">
                  <c:v>0.18666666666666668</c:v>
                </c:pt>
                <c:pt idx="4">
                  <c:v>0.52</c:v>
                </c:pt>
              </c:numCache>
              <c:extLst/>
            </c:numRef>
          </c:val>
          <c:extLst>
            <c:ext xmlns:c16="http://schemas.microsoft.com/office/drawing/2014/chart" uri="{C3380CC4-5D6E-409C-BE32-E72D297353CC}">
              <c16:uniqueId val="{00000000-63FE-4D67-BA0D-6DB396C536B6}"/>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ADULTS'!$AE$2:$AJ$2</c:f>
              <c:strCache>
                <c:ptCount val="5"/>
                <c:pt idx="0">
                  <c:v>予算</c:v>
                </c:pt>
                <c:pt idx="1">
                  <c:v>時間</c:v>
                </c:pt>
                <c:pt idx="2">
                  <c:v>アクセス</c:v>
                </c:pt>
                <c:pt idx="3">
                  <c:v>快適さ</c:v>
                </c:pt>
                <c:pt idx="4">
                  <c:v>地域の魅力</c:v>
                </c:pt>
              </c:strCache>
              <c:extLst/>
            </c:strRef>
          </c:cat>
          <c:val>
            <c:numRef>
              <c:f>'[20180807 JLGC Event Questionnaire 2018 (Hyper Japan Summer).xlsx]Gender ADULTS'!$AE$7:$AJ$7</c:f>
              <c:numCache>
                <c:formatCode>0%</c:formatCode>
                <c:ptCount val="5"/>
                <c:pt idx="0">
                  <c:v>0.40196078431372551</c:v>
                </c:pt>
                <c:pt idx="1">
                  <c:v>0.16666666666666666</c:v>
                </c:pt>
                <c:pt idx="2">
                  <c:v>6.8627450980392163E-2</c:v>
                </c:pt>
                <c:pt idx="3">
                  <c:v>0.15686274509803921</c:v>
                </c:pt>
                <c:pt idx="4">
                  <c:v>0.52941176470588236</c:v>
                </c:pt>
              </c:numCache>
              <c:extLst/>
            </c:numRef>
          </c:val>
          <c:extLst>
            <c:ext xmlns:c16="http://schemas.microsoft.com/office/drawing/2014/chart" uri="{C3380CC4-5D6E-409C-BE32-E72D297353CC}">
              <c16:uniqueId val="{00000001-63FE-4D67-BA0D-6DB396C536B6}"/>
            </c:ext>
          </c:extLst>
        </c:ser>
        <c:dLbls>
          <c:dLblPos val="inEnd"/>
          <c:showLegendKey val="0"/>
          <c:showVal val="1"/>
          <c:showCatName val="0"/>
          <c:showSerName val="0"/>
          <c:showPercent val="0"/>
          <c:showBubbleSize val="0"/>
        </c:dLbls>
        <c:gapWidth val="65"/>
        <c:axId val="468792800"/>
        <c:axId val="468798376"/>
      </c:barChart>
      <c:catAx>
        <c:axId val="468792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68798376"/>
        <c:crosses val="autoZero"/>
        <c:auto val="1"/>
        <c:lblAlgn val="ctr"/>
        <c:lblOffset val="100"/>
        <c:noMultiLvlLbl val="0"/>
      </c:catAx>
      <c:valAx>
        <c:axId val="468798376"/>
        <c:scaling>
          <c:orientation val="minMax"/>
        </c:scaling>
        <c:delete val="1"/>
        <c:axPos val="l"/>
        <c:numFmt formatCode="0%" sourceLinked="1"/>
        <c:majorTickMark val="none"/>
        <c:minorTickMark val="none"/>
        <c:tickLblPos val="nextTo"/>
        <c:crossAx val="4687928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ltLang="en-US"/>
              <a:t>滞在予定季節</a:t>
            </a:r>
            <a:r>
              <a:rPr lang="ja-JP" sz="1400" b="1" i="0" baseline="0">
                <a:effectLst/>
              </a:rPr>
              <a:t>（性別、１８歳以上）</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ADULTS'!$Z$2:$AD$2</c:f>
              <c:strCache>
                <c:ptCount val="4"/>
                <c:pt idx="0">
                  <c:v>春</c:v>
                </c:pt>
                <c:pt idx="1">
                  <c:v>夏</c:v>
                </c:pt>
                <c:pt idx="2">
                  <c:v>秋</c:v>
                </c:pt>
                <c:pt idx="3">
                  <c:v>冬</c:v>
                </c:pt>
              </c:strCache>
              <c:extLst/>
            </c:strRef>
          </c:cat>
          <c:val>
            <c:numRef>
              <c:f>'[20180807 JLGC Event Questionnaire 2018 (Hyper Japan Summer).xlsx]Gender ADULTS'!$Z$6:$AD$6</c:f>
              <c:numCache>
                <c:formatCode>0%</c:formatCode>
                <c:ptCount val="4"/>
                <c:pt idx="0">
                  <c:v>0.53333333333333333</c:v>
                </c:pt>
                <c:pt idx="1">
                  <c:v>0.24</c:v>
                </c:pt>
                <c:pt idx="2">
                  <c:v>0.28000000000000003</c:v>
                </c:pt>
                <c:pt idx="3">
                  <c:v>0.12</c:v>
                </c:pt>
              </c:numCache>
              <c:extLst/>
            </c:numRef>
          </c:val>
          <c:extLst>
            <c:ext xmlns:c16="http://schemas.microsoft.com/office/drawing/2014/chart" uri="{C3380CC4-5D6E-409C-BE32-E72D297353CC}">
              <c16:uniqueId val="{00000000-ABB4-4AD3-B67E-080CD67F19F7}"/>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ADULTS'!$Z$2:$AD$2</c:f>
              <c:strCache>
                <c:ptCount val="4"/>
                <c:pt idx="0">
                  <c:v>春</c:v>
                </c:pt>
                <c:pt idx="1">
                  <c:v>夏</c:v>
                </c:pt>
                <c:pt idx="2">
                  <c:v>秋</c:v>
                </c:pt>
                <c:pt idx="3">
                  <c:v>冬</c:v>
                </c:pt>
              </c:strCache>
              <c:extLst/>
            </c:strRef>
          </c:cat>
          <c:val>
            <c:numRef>
              <c:f>'[20180807 JLGC Event Questionnaire 2018 (Hyper Japan Summer).xlsx]Gender ADULTS'!$Z$7:$AD$7</c:f>
              <c:numCache>
                <c:formatCode>0%</c:formatCode>
                <c:ptCount val="4"/>
                <c:pt idx="0">
                  <c:v>0.6470588235294118</c:v>
                </c:pt>
                <c:pt idx="1">
                  <c:v>0.19607843137254902</c:v>
                </c:pt>
                <c:pt idx="2">
                  <c:v>0.30392156862745096</c:v>
                </c:pt>
                <c:pt idx="3">
                  <c:v>8.8235294117647065E-2</c:v>
                </c:pt>
              </c:numCache>
              <c:extLst/>
            </c:numRef>
          </c:val>
          <c:extLst>
            <c:ext xmlns:c16="http://schemas.microsoft.com/office/drawing/2014/chart" uri="{C3380CC4-5D6E-409C-BE32-E72D297353CC}">
              <c16:uniqueId val="{00000001-ABB4-4AD3-B67E-080CD67F19F7}"/>
            </c:ext>
          </c:extLst>
        </c:ser>
        <c:dLbls>
          <c:dLblPos val="inEnd"/>
          <c:showLegendKey val="0"/>
          <c:showVal val="1"/>
          <c:showCatName val="0"/>
          <c:showSerName val="0"/>
          <c:showPercent val="0"/>
          <c:showBubbleSize val="0"/>
        </c:dLbls>
        <c:gapWidth val="65"/>
        <c:axId val="589656272"/>
        <c:axId val="589659224"/>
      </c:barChart>
      <c:catAx>
        <c:axId val="5896562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89659224"/>
        <c:crosses val="autoZero"/>
        <c:auto val="1"/>
        <c:lblAlgn val="ctr"/>
        <c:lblOffset val="100"/>
        <c:noMultiLvlLbl val="0"/>
      </c:catAx>
      <c:valAx>
        <c:axId val="589659224"/>
        <c:scaling>
          <c:orientation val="minMax"/>
        </c:scaling>
        <c:delete val="1"/>
        <c:axPos val="l"/>
        <c:numFmt formatCode="0%" sourceLinked="1"/>
        <c:majorTickMark val="none"/>
        <c:minorTickMark val="none"/>
        <c:tickLblPos val="nextTo"/>
        <c:crossAx val="58965627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情報源</a:t>
            </a:r>
            <a:r>
              <a:rPr lang="ja-JP" sz="1400" b="1" i="0" baseline="0">
                <a:effectLst/>
              </a:rPr>
              <a:t>（性別、１８歳以上）</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ADULTS'!$AK$2:$AR$2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Summer).xlsx]Gender ADULTS'!$AK$6:$AR$6</c:f>
              <c:numCache>
                <c:formatCode>0%</c:formatCode>
                <c:ptCount val="8"/>
                <c:pt idx="0">
                  <c:v>0.37333333333333335</c:v>
                </c:pt>
                <c:pt idx="1">
                  <c:v>0.29333333333333333</c:v>
                </c:pt>
                <c:pt idx="2">
                  <c:v>0.42666666666666669</c:v>
                </c:pt>
                <c:pt idx="3">
                  <c:v>0.36</c:v>
                </c:pt>
                <c:pt idx="4">
                  <c:v>0.25333333333333335</c:v>
                </c:pt>
                <c:pt idx="5">
                  <c:v>0.24</c:v>
                </c:pt>
                <c:pt idx="6">
                  <c:v>0.13333333333333333</c:v>
                </c:pt>
                <c:pt idx="7">
                  <c:v>0.04</c:v>
                </c:pt>
              </c:numCache>
            </c:numRef>
          </c:val>
          <c:extLst>
            <c:ext xmlns:c16="http://schemas.microsoft.com/office/drawing/2014/chart" uri="{C3380CC4-5D6E-409C-BE32-E72D297353CC}">
              <c16:uniqueId val="{00000000-0338-41F5-A81A-CCD27F46A6EB}"/>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ADULTS'!$AK$2:$AR$2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Summer).xlsx]Gender ADULTS'!$AK$7:$AR$7</c:f>
              <c:numCache>
                <c:formatCode>0%</c:formatCode>
                <c:ptCount val="8"/>
                <c:pt idx="0">
                  <c:v>0.41176470588235292</c:v>
                </c:pt>
                <c:pt idx="1">
                  <c:v>0.38235294117647056</c:v>
                </c:pt>
                <c:pt idx="2">
                  <c:v>0.41176470588235292</c:v>
                </c:pt>
                <c:pt idx="3">
                  <c:v>0.3235294117647059</c:v>
                </c:pt>
                <c:pt idx="4">
                  <c:v>0.36274509803921567</c:v>
                </c:pt>
                <c:pt idx="5">
                  <c:v>0.29411764705882354</c:v>
                </c:pt>
                <c:pt idx="6">
                  <c:v>0.22549019607843138</c:v>
                </c:pt>
                <c:pt idx="7">
                  <c:v>0</c:v>
                </c:pt>
              </c:numCache>
            </c:numRef>
          </c:val>
          <c:extLst>
            <c:ext xmlns:c16="http://schemas.microsoft.com/office/drawing/2014/chart" uri="{C3380CC4-5D6E-409C-BE32-E72D297353CC}">
              <c16:uniqueId val="{00000001-0338-41F5-A81A-CCD27F46A6EB}"/>
            </c:ext>
          </c:extLst>
        </c:ser>
        <c:dLbls>
          <c:dLblPos val="inEnd"/>
          <c:showLegendKey val="0"/>
          <c:showVal val="1"/>
          <c:showCatName val="0"/>
          <c:showSerName val="0"/>
          <c:showPercent val="0"/>
          <c:showBubbleSize val="0"/>
        </c:dLbls>
        <c:gapWidth val="65"/>
        <c:axId val="648793024"/>
        <c:axId val="648789416"/>
      </c:barChart>
      <c:catAx>
        <c:axId val="6487930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48789416"/>
        <c:crosses val="autoZero"/>
        <c:auto val="1"/>
        <c:lblAlgn val="ctr"/>
        <c:lblOffset val="100"/>
        <c:noMultiLvlLbl val="0"/>
      </c:catAx>
      <c:valAx>
        <c:axId val="648789416"/>
        <c:scaling>
          <c:orientation val="minMax"/>
        </c:scaling>
        <c:delete val="1"/>
        <c:axPos val="l"/>
        <c:numFmt formatCode="0%" sourceLinked="1"/>
        <c:majorTickMark val="none"/>
        <c:minorTickMark val="none"/>
        <c:tickLblPos val="nextTo"/>
        <c:crossAx val="6487930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滞在予定期間</a:t>
            </a:r>
            <a:r>
              <a:rPr lang="ja-JP" sz="1400" b="1" i="0" baseline="0">
                <a:effectLst/>
              </a:rPr>
              <a:t>（</a:t>
            </a:r>
            <a:r>
              <a:rPr lang="en-US" altLang="ja-JP" sz="1400" b="1" i="0" baseline="0">
                <a:effectLst/>
              </a:rPr>
              <a:t>45</a:t>
            </a:r>
            <a:r>
              <a:rPr lang="ja-JP" altLang="en-US" sz="1400" b="1" i="0" baseline="0">
                <a:effectLst/>
              </a:rPr>
              <a:t>歳以上</a:t>
            </a:r>
            <a:r>
              <a:rPr lang="ja-JP" sz="1400" b="1" i="0" baseline="0">
                <a:effectLst/>
              </a:rPr>
              <a:t>）</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D466-4366-BFA7-277F7BBEAB5B}"/>
              </c:ext>
            </c:extLst>
          </c:dPt>
          <c:dPt>
            <c:idx val="2"/>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D466-4366-BFA7-277F7BBEAB5B}"/>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Summer).xlsx]Age'!$S$2:$X$2</c:f>
              <c:strCache>
                <c:ptCount val="5"/>
                <c:pt idx="0">
                  <c:v>0～7日間</c:v>
                </c:pt>
                <c:pt idx="1">
                  <c:v>8～14日間</c:v>
                </c:pt>
                <c:pt idx="2">
                  <c:v>15～21日間</c:v>
                </c:pt>
                <c:pt idx="3">
                  <c:v>22～28日間</c:v>
                </c:pt>
                <c:pt idx="4">
                  <c:v>29日間以上</c:v>
                </c:pt>
              </c:strCache>
              <c:extLst/>
            </c:strRef>
          </c:cat>
          <c:val>
            <c:numRef>
              <c:f>'[20180807 JLGC Event Questionnaire 2018 (Hyper Japan Summer).xlsx]Age'!$S$277:$X$277</c:f>
              <c:numCache>
                <c:formatCode>0%</c:formatCode>
                <c:ptCount val="5"/>
                <c:pt idx="0">
                  <c:v>4.7619047619047616E-2</c:v>
                </c:pt>
                <c:pt idx="1">
                  <c:v>0.45238095238095238</c:v>
                </c:pt>
                <c:pt idx="2">
                  <c:v>0.38095238095238093</c:v>
                </c:pt>
                <c:pt idx="3">
                  <c:v>4.7619047619047616E-2</c:v>
                </c:pt>
                <c:pt idx="4">
                  <c:v>9.5238095238095233E-2</c:v>
                </c:pt>
              </c:numCache>
              <c:extLst/>
            </c:numRef>
          </c:val>
          <c:extLst>
            <c:ext xmlns:c16="http://schemas.microsoft.com/office/drawing/2014/chart" uri="{C3380CC4-5D6E-409C-BE32-E72D297353CC}">
              <c16:uniqueId val="{00000004-D466-4366-BFA7-277F7BBEAB5B}"/>
            </c:ext>
          </c:extLst>
        </c:ser>
        <c:dLbls>
          <c:dLblPos val="inEnd"/>
          <c:showLegendKey val="0"/>
          <c:showVal val="1"/>
          <c:showCatName val="0"/>
          <c:showSerName val="0"/>
          <c:showPercent val="0"/>
          <c:showBubbleSize val="0"/>
        </c:dLbls>
        <c:gapWidth val="65"/>
        <c:axId val="420508896"/>
        <c:axId val="420514144"/>
      </c:barChart>
      <c:catAx>
        <c:axId val="420508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4144"/>
        <c:crosses val="autoZero"/>
        <c:auto val="1"/>
        <c:lblAlgn val="ctr"/>
        <c:lblOffset val="100"/>
        <c:noMultiLvlLbl val="0"/>
      </c:catAx>
      <c:valAx>
        <c:axId val="420514144"/>
        <c:scaling>
          <c:orientation val="minMax"/>
        </c:scaling>
        <c:delete val="1"/>
        <c:axPos val="l"/>
        <c:numFmt formatCode="0%" sourceLinked="1"/>
        <c:majorTickMark val="none"/>
        <c:minorTickMark val="none"/>
        <c:tickLblPos val="nextTo"/>
        <c:crossAx val="42050889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滞在予定期間</a:t>
            </a:r>
            <a:r>
              <a:rPr lang="ja-JP" altLang="en-US" sz="1400" b="1" i="0" u="none" strike="noStrike" baseline="0">
                <a:effectLst/>
              </a:rPr>
              <a:t>（</a:t>
            </a:r>
            <a:r>
              <a:rPr lang="en-US" sz="1400" b="1" i="0" u="none" strike="noStrike" baseline="0">
                <a:effectLst/>
              </a:rPr>
              <a:t>35</a:t>
            </a:r>
            <a:r>
              <a:rPr lang="ja-JP" altLang="en-US" sz="1400" b="1" i="0" u="none" strike="noStrike" baseline="0">
                <a:effectLst/>
              </a:rPr>
              <a:t>～</a:t>
            </a:r>
            <a:r>
              <a:rPr lang="en-US" sz="1400" b="1" i="0" u="none" strike="noStrike" baseline="0">
                <a:effectLst/>
              </a:rPr>
              <a:t>44</a:t>
            </a:r>
            <a:r>
              <a:rPr lang="ja-JP" altLang="en-US" sz="1400" b="1" i="0" u="none" strike="noStrike" baseline="0">
                <a:effectLst/>
              </a:rPr>
              <a:t>歳）</a:t>
            </a:r>
            <a:endParaRPr lang="en-GB"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A3EC-481F-976C-3C2F5BC5FD46}"/>
              </c:ext>
            </c:extLst>
          </c:dPt>
          <c:dPt>
            <c:idx val="2"/>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3-A3EC-481F-976C-3C2F5BC5FD46}"/>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Summer).xlsx]Age'!$S$2:$X$2</c:f>
              <c:strCache>
                <c:ptCount val="5"/>
                <c:pt idx="0">
                  <c:v>0～7日間</c:v>
                </c:pt>
                <c:pt idx="1">
                  <c:v>8～14日間</c:v>
                </c:pt>
                <c:pt idx="2">
                  <c:v>15～21日間</c:v>
                </c:pt>
                <c:pt idx="3">
                  <c:v>22～28日間</c:v>
                </c:pt>
                <c:pt idx="4">
                  <c:v>29日間以上</c:v>
                </c:pt>
              </c:strCache>
              <c:extLst/>
            </c:strRef>
          </c:cat>
          <c:val>
            <c:numRef>
              <c:f>'[20180807 JLGC Event Questionnaire 2018 (Hyper Japan Summer).xlsx]Age'!$S$212:$X$212</c:f>
              <c:numCache>
                <c:formatCode>0%</c:formatCode>
                <c:ptCount val="5"/>
                <c:pt idx="0">
                  <c:v>3.5714285714285712E-2</c:v>
                </c:pt>
                <c:pt idx="1">
                  <c:v>0.5357142857142857</c:v>
                </c:pt>
                <c:pt idx="2">
                  <c:v>0.32142857142857145</c:v>
                </c:pt>
                <c:pt idx="3">
                  <c:v>7.1428571428571425E-2</c:v>
                </c:pt>
                <c:pt idx="4">
                  <c:v>3.5714285714285712E-2</c:v>
                </c:pt>
              </c:numCache>
              <c:extLst/>
            </c:numRef>
          </c:val>
          <c:extLst>
            <c:ext xmlns:c16="http://schemas.microsoft.com/office/drawing/2014/chart" uri="{C3380CC4-5D6E-409C-BE32-E72D297353CC}">
              <c16:uniqueId val="{00000004-A3EC-481F-976C-3C2F5BC5FD46}"/>
            </c:ext>
          </c:extLst>
        </c:ser>
        <c:dLbls>
          <c:dLblPos val="inEnd"/>
          <c:showLegendKey val="0"/>
          <c:showVal val="1"/>
          <c:showCatName val="0"/>
          <c:showSerName val="0"/>
          <c:showPercent val="0"/>
          <c:showBubbleSize val="0"/>
        </c:dLbls>
        <c:gapWidth val="65"/>
        <c:axId val="420508896"/>
        <c:axId val="420514144"/>
      </c:barChart>
      <c:catAx>
        <c:axId val="420508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4144"/>
        <c:crosses val="autoZero"/>
        <c:auto val="1"/>
        <c:lblAlgn val="ctr"/>
        <c:lblOffset val="100"/>
        <c:noMultiLvlLbl val="0"/>
      </c:catAx>
      <c:valAx>
        <c:axId val="420514144"/>
        <c:scaling>
          <c:orientation val="minMax"/>
        </c:scaling>
        <c:delete val="1"/>
        <c:axPos val="l"/>
        <c:numFmt formatCode="0%" sourceLinked="1"/>
        <c:majorTickMark val="none"/>
        <c:minorTickMark val="none"/>
        <c:tickLblPos val="nextTo"/>
        <c:crossAx val="42050889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滞在予定期間</a:t>
            </a:r>
            <a:r>
              <a:rPr lang="ja-JP" sz="1400" b="1" i="0" baseline="0">
                <a:effectLst/>
              </a:rPr>
              <a:t>（</a:t>
            </a:r>
            <a:r>
              <a:rPr lang="en-US" sz="1400" b="1" i="0" baseline="0">
                <a:effectLst/>
              </a:rPr>
              <a:t>25</a:t>
            </a:r>
            <a:r>
              <a:rPr lang="ja-JP" sz="1400" b="1" i="0" baseline="0">
                <a:effectLst/>
              </a:rPr>
              <a:t>～</a:t>
            </a:r>
            <a:r>
              <a:rPr lang="en-US" sz="1400" b="1" i="0" baseline="0">
                <a:effectLst/>
              </a:rPr>
              <a:t>34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FB4C-43D8-AFED-323F0DD2248D}"/>
              </c:ext>
            </c:extLst>
          </c:dPt>
          <c:dPt>
            <c:idx val="2"/>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3-FB4C-43D8-AFED-323F0DD2248D}"/>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Summer).xlsx]Age'!$S$2:$X$2</c:f>
              <c:strCache>
                <c:ptCount val="5"/>
                <c:pt idx="0">
                  <c:v>0～7日間</c:v>
                </c:pt>
                <c:pt idx="1">
                  <c:v>8～14日間</c:v>
                </c:pt>
                <c:pt idx="2">
                  <c:v>15～21日間</c:v>
                </c:pt>
                <c:pt idx="3">
                  <c:v>22～28日間</c:v>
                </c:pt>
                <c:pt idx="4">
                  <c:v>29日間以上</c:v>
                </c:pt>
              </c:strCache>
              <c:extLst/>
            </c:strRef>
          </c:cat>
          <c:val>
            <c:numRef>
              <c:f>'[20180807 JLGC Event Questionnaire 2018 (Hyper Japan Summer).xlsx]Age'!$S$145:$X$145</c:f>
              <c:numCache>
                <c:formatCode>0%</c:formatCode>
                <c:ptCount val="5"/>
                <c:pt idx="0">
                  <c:v>8.4337349397590355E-2</c:v>
                </c:pt>
                <c:pt idx="1">
                  <c:v>0.49397590361445781</c:v>
                </c:pt>
                <c:pt idx="2">
                  <c:v>0.31325301204819278</c:v>
                </c:pt>
                <c:pt idx="3">
                  <c:v>6.0240963855421686E-2</c:v>
                </c:pt>
                <c:pt idx="4">
                  <c:v>7.2289156626506021E-2</c:v>
                </c:pt>
              </c:numCache>
              <c:extLst/>
            </c:numRef>
          </c:val>
          <c:extLst>
            <c:ext xmlns:c16="http://schemas.microsoft.com/office/drawing/2014/chart" uri="{C3380CC4-5D6E-409C-BE32-E72D297353CC}">
              <c16:uniqueId val="{00000004-FB4C-43D8-AFED-323F0DD2248D}"/>
            </c:ext>
          </c:extLst>
        </c:ser>
        <c:dLbls>
          <c:dLblPos val="inEnd"/>
          <c:showLegendKey val="0"/>
          <c:showVal val="1"/>
          <c:showCatName val="0"/>
          <c:showSerName val="0"/>
          <c:showPercent val="0"/>
          <c:showBubbleSize val="0"/>
        </c:dLbls>
        <c:gapWidth val="65"/>
        <c:axId val="420508896"/>
        <c:axId val="420514144"/>
      </c:barChart>
      <c:catAx>
        <c:axId val="420508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4144"/>
        <c:crosses val="autoZero"/>
        <c:auto val="1"/>
        <c:lblAlgn val="ctr"/>
        <c:lblOffset val="100"/>
        <c:noMultiLvlLbl val="0"/>
      </c:catAx>
      <c:valAx>
        <c:axId val="420514144"/>
        <c:scaling>
          <c:orientation val="minMax"/>
        </c:scaling>
        <c:delete val="1"/>
        <c:axPos val="l"/>
        <c:numFmt formatCode="0%" sourceLinked="1"/>
        <c:majorTickMark val="none"/>
        <c:minorTickMark val="none"/>
        <c:tickLblPos val="nextTo"/>
        <c:crossAx val="42050889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滞在予定期間</a:t>
            </a:r>
            <a:r>
              <a:rPr lang="ja-JP" sz="1400" b="1" i="0" baseline="0">
                <a:effectLst/>
              </a:rPr>
              <a:t>（</a:t>
            </a:r>
            <a:r>
              <a:rPr lang="en-US" sz="1400" b="1" i="0" baseline="0">
                <a:effectLst/>
              </a:rPr>
              <a:t>18</a:t>
            </a:r>
            <a:r>
              <a:rPr lang="ja-JP" sz="1400" b="1" i="0" baseline="0">
                <a:effectLst/>
              </a:rPr>
              <a:t>～</a:t>
            </a:r>
            <a:r>
              <a:rPr lang="en-US" sz="1400" b="1" i="0" baseline="0">
                <a:effectLst/>
              </a:rPr>
              <a:t>24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1933-4662-8069-FF1341321783}"/>
              </c:ext>
            </c:extLst>
          </c:dPt>
          <c:dPt>
            <c:idx val="2"/>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1933-4662-8069-FF1341321783}"/>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Summer).xlsx]Age'!$S$2:$X$2</c:f>
              <c:strCache>
                <c:ptCount val="5"/>
                <c:pt idx="0">
                  <c:v>0～7日間</c:v>
                </c:pt>
                <c:pt idx="1">
                  <c:v>8～14日間</c:v>
                </c:pt>
                <c:pt idx="2">
                  <c:v>15～21日間</c:v>
                </c:pt>
                <c:pt idx="3">
                  <c:v>22～28日間</c:v>
                </c:pt>
                <c:pt idx="4">
                  <c:v>29日間以上</c:v>
                </c:pt>
              </c:strCache>
              <c:extLst/>
            </c:strRef>
          </c:cat>
          <c:val>
            <c:numRef>
              <c:f>'[20180807 JLGC Event Questionnaire 2018 (Hyper Japan Summer).xlsx]Age'!$S$80:$X$80</c:f>
              <c:numCache>
                <c:formatCode>0%</c:formatCode>
                <c:ptCount val="5"/>
                <c:pt idx="0">
                  <c:v>0.13333333333333333</c:v>
                </c:pt>
                <c:pt idx="1">
                  <c:v>0.46666666666666667</c:v>
                </c:pt>
                <c:pt idx="2">
                  <c:v>0.23333333333333334</c:v>
                </c:pt>
                <c:pt idx="3">
                  <c:v>3.3333333333333333E-2</c:v>
                </c:pt>
                <c:pt idx="4">
                  <c:v>0.13333333333333333</c:v>
                </c:pt>
              </c:numCache>
              <c:extLst/>
            </c:numRef>
          </c:val>
          <c:extLst>
            <c:ext xmlns:c16="http://schemas.microsoft.com/office/drawing/2014/chart" uri="{C3380CC4-5D6E-409C-BE32-E72D297353CC}">
              <c16:uniqueId val="{00000004-1933-4662-8069-FF1341321783}"/>
            </c:ext>
          </c:extLst>
        </c:ser>
        <c:dLbls>
          <c:dLblPos val="inEnd"/>
          <c:showLegendKey val="0"/>
          <c:showVal val="1"/>
          <c:showCatName val="0"/>
          <c:showSerName val="0"/>
          <c:showPercent val="0"/>
          <c:showBubbleSize val="0"/>
        </c:dLbls>
        <c:gapWidth val="65"/>
        <c:axId val="420508896"/>
        <c:axId val="420514144"/>
      </c:barChart>
      <c:catAx>
        <c:axId val="420508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4144"/>
        <c:crosses val="autoZero"/>
        <c:auto val="1"/>
        <c:lblAlgn val="ctr"/>
        <c:lblOffset val="100"/>
        <c:noMultiLvlLbl val="0"/>
      </c:catAx>
      <c:valAx>
        <c:axId val="420514144"/>
        <c:scaling>
          <c:orientation val="minMax"/>
        </c:scaling>
        <c:delete val="1"/>
        <c:axPos val="l"/>
        <c:numFmt formatCode="0%" sourceLinked="1"/>
        <c:majorTickMark val="none"/>
        <c:minorTickMark val="none"/>
        <c:tickLblPos val="nextTo"/>
        <c:crossAx val="42050889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計画のポイント</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4"/>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647C-47AA-9F0F-2570CD81ECDF}"/>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Summer).xlsx]Breakdown'!$AD$2:$AI$2</c:f>
              <c:strCache>
                <c:ptCount val="5"/>
                <c:pt idx="0">
                  <c:v>予算</c:v>
                </c:pt>
                <c:pt idx="1">
                  <c:v>時間</c:v>
                </c:pt>
                <c:pt idx="2">
                  <c:v>アクセス</c:v>
                </c:pt>
                <c:pt idx="3">
                  <c:v>快適さ</c:v>
                </c:pt>
                <c:pt idx="4">
                  <c:v>地域の魅力</c:v>
                </c:pt>
              </c:strCache>
              <c:extLst/>
            </c:strRef>
          </c:cat>
          <c:val>
            <c:numRef>
              <c:f>'[20180807 JLGC Event Questionnaire 2018 (Hyper Japan Summer).xlsx]Breakdown'!$AD$3:$AI$3</c:f>
              <c:numCache>
                <c:formatCode>General</c:formatCode>
                <c:ptCount val="5"/>
                <c:pt idx="0">
                  <c:v>70</c:v>
                </c:pt>
                <c:pt idx="1">
                  <c:v>31</c:v>
                </c:pt>
                <c:pt idx="2">
                  <c:v>16</c:v>
                </c:pt>
                <c:pt idx="3">
                  <c:v>34</c:v>
                </c:pt>
                <c:pt idx="4">
                  <c:v>107</c:v>
                </c:pt>
              </c:numCache>
              <c:extLst/>
            </c:numRef>
          </c:val>
          <c:extLst>
            <c:ext xmlns:c16="http://schemas.microsoft.com/office/drawing/2014/chart" uri="{C3380CC4-5D6E-409C-BE32-E72D297353CC}">
              <c16:uniqueId val="{00000002-647C-47AA-9F0F-2570CD81ECDF}"/>
            </c:ext>
          </c:extLst>
        </c:ser>
        <c:dLbls>
          <c:dLblPos val="inEnd"/>
          <c:showLegendKey val="0"/>
          <c:showVal val="1"/>
          <c:showCatName val="0"/>
          <c:showSerName val="0"/>
          <c:showPercent val="0"/>
          <c:showBubbleSize val="0"/>
        </c:dLbls>
        <c:gapWidth val="65"/>
        <c:axId val="447942784"/>
        <c:axId val="447946064"/>
      </c:barChart>
      <c:catAx>
        <c:axId val="44794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47946064"/>
        <c:crosses val="autoZero"/>
        <c:auto val="1"/>
        <c:lblAlgn val="ctr"/>
        <c:lblOffset val="100"/>
        <c:noMultiLvlLbl val="0"/>
      </c:catAx>
      <c:valAx>
        <c:axId val="447946064"/>
        <c:scaling>
          <c:orientation val="minMax"/>
        </c:scaling>
        <c:delete val="1"/>
        <c:axPos val="l"/>
        <c:numFmt formatCode="General" sourceLinked="1"/>
        <c:majorTickMark val="none"/>
        <c:minorTickMark val="none"/>
        <c:tickLblPos val="nextTo"/>
        <c:crossAx val="44794278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滞在予定季節</a:t>
            </a:r>
            <a:r>
              <a:rPr lang="ja-JP" altLang="en-US" sz="1400" b="1" i="0" u="none" strike="noStrike" baseline="0">
                <a:effectLst/>
              </a:rPr>
              <a:t>（</a:t>
            </a:r>
            <a:r>
              <a:rPr lang="en-US" sz="1400" b="1" i="0" u="none" strike="noStrike" baseline="0">
                <a:effectLst/>
              </a:rPr>
              <a:t>35</a:t>
            </a:r>
            <a:r>
              <a:rPr lang="ja-JP" altLang="en-US" sz="1400" b="1" i="0" u="none" strike="noStrike" baseline="0">
                <a:effectLst/>
              </a:rPr>
              <a:t>～</a:t>
            </a:r>
            <a:r>
              <a:rPr lang="en-US" sz="1400" b="1" i="0" u="none" strike="noStrike" baseline="0">
                <a:effectLst/>
              </a:rPr>
              <a:t>44</a:t>
            </a:r>
            <a:r>
              <a:rPr lang="ja-JP" altLang="en-US" sz="1400" b="1" i="0" u="none" strike="noStrike" baseline="0">
                <a:effectLst/>
              </a:rPr>
              <a:t>歳）</a:t>
            </a:r>
            <a:endParaRPr lang="en-GB"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23FF-4A1E-8EDB-70B9D7207FAB}"/>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Summer).xlsx]Age'!$Y$2:$AC$2</c:f>
              <c:strCache>
                <c:ptCount val="4"/>
                <c:pt idx="0">
                  <c:v>春</c:v>
                </c:pt>
                <c:pt idx="1">
                  <c:v>夏</c:v>
                </c:pt>
                <c:pt idx="2">
                  <c:v>秋</c:v>
                </c:pt>
                <c:pt idx="3">
                  <c:v>冬</c:v>
                </c:pt>
              </c:strCache>
              <c:extLst/>
            </c:strRef>
          </c:cat>
          <c:val>
            <c:numRef>
              <c:f>'[20180807 JLGC Event Questionnaire 2018 (Hyper Japan Summer).xlsx]Age'!$Y$212:$AC$212</c:f>
              <c:numCache>
                <c:formatCode>0%</c:formatCode>
                <c:ptCount val="4"/>
                <c:pt idx="0">
                  <c:v>0.6428571428571429</c:v>
                </c:pt>
                <c:pt idx="1">
                  <c:v>0.17857142857142858</c:v>
                </c:pt>
                <c:pt idx="2">
                  <c:v>0.21428571428571427</c:v>
                </c:pt>
                <c:pt idx="3">
                  <c:v>0.10714285714285714</c:v>
                </c:pt>
              </c:numCache>
              <c:extLst/>
            </c:numRef>
          </c:val>
          <c:extLst>
            <c:ext xmlns:c16="http://schemas.microsoft.com/office/drawing/2014/chart" uri="{C3380CC4-5D6E-409C-BE32-E72D297353CC}">
              <c16:uniqueId val="{00000002-23FF-4A1E-8EDB-70B9D7207FAB}"/>
            </c:ext>
          </c:extLst>
        </c:ser>
        <c:dLbls>
          <c:dLblPos val="inEnd"/>
          <c:showLegendKey val="0"/>
          <c:showVal val="1"/>
          <c:showCatName val="0"/>
          <c:showSerName val="0"/>
          <c:showPercent val="0"/>
          <c:showBubbleSize val="0"/>
        </c:dLbls>
        <c:gapWidth val="65"/>
        <c:axId val="420509880"/>
        <c:axId val="420512832"/>
      </c:barChart>
      <c:catAx>
        <c:axId val="420509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2832"/>
        <c:crosses val="autoZero"/>
        <c:auto val="1"/>
        <c:lblAlgn val="ctr"/>
        <c:lblOffset val="100"/>
        <c:noMultiLvlLbl val="0"/>
      </c:catAx>
      <c:valAx>
        <c:axId val="420512832"/>
        <c:scaling>
          <c:orientation val="minMax"/>
        </c:scaling>
        <c:delete val="1"/>
        <c:axPos val="l"/>
        <c:numFmt formatCode="0%" sourceLinked="1"/>
        <c:majorTickMark val="none"/>
        <c:minorTickMark val="none"/>
        <c:tickLblPos val="nextTo"/>
        <c:crossAx val="4205098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滞在予定季節</a:t>
            </a:r>
            <a:r>
              <a:rPr lang="ja-JP" sz="1400" b="1" i="0" baseline="0">
                <a:effectLst/>
              </a:rPr>
              <a:t>（</a:t>
            </a:r>
            <a:r>
              <a:rPr lang="en-US" sz="1400" b="1" i="0" baseline="0">
                <a:effectLst/>
              </a:rPr>
              <a:t>25</a:t>
            </a:r>
            <a:r>
              <a:rPr lang="ja-JP" sz="1400" b="1" i="0" baseline="0">
                <a:effectLst/>
              </a:rPr>
              <a:t>～</a:t>
            </a:r>
            <a:r>
              <a:rPr lang="en-US" sz="1400" b="1" i="0" baseline="0">
                <a:effectLst/>
              </a:rPr>
              <a:t>34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64A1-4DC3-ADD9-730D99CA0747}"/>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Summer).xlsx]Age'!$Y$2:$AC$2</c:f>
              <c:strCache>
                <c:ptCount val="4"/>
                <c:pt idx="0">
                  <c:v>春</c:v>
                </c:pt>
                <c:pt idx="1">
                  <c:v>夏</c:v>
                </c:pt>
                <c:pt idx="2">
                  <c:v>秋</c:v>
                </c:pt>
                <c:pt idx="3">
                  <c:v>冬</c:v>
                </c:pt>
              </c:strCache>
              <c:extLst/>
            </c:strRef>
          </c:cat>
          <c:val>
            <c:numRef>
              <c:f>'[20180807 JLGC Event Questionnaire 2018 (Hyper Japan Summer).xlsx]Age'!$Y$145:$AC$145</c:f>
              <c:numCache>
                <c:formatCode>0%</c:formatCode>
                <c:ptCount val="4"/>
                <c:pt idx="0">
                  <c:v>0.6506024096385542</c:v>
                </c:pt>
                <c:pt idx="1">
                  <c:v>0.15662650602409639</c:v>
                </c:pt>
                <c:pt idx="2">
                  <c:v>0.33734939759036142</c:v>
                </c:pt>
                <c:pt idx="3">
                  <c:v>0.12048192771084337</c:v>
                </c:pt>
              </c:numCache>
              <c:extLst/>
            </c:numRef>
          </c:val>
          <c:extLst>
            <c:ext xmlns:c16="http://schemas.microsoft.com/office/drawing/2014/chart" uri="{C3380CC4-5D6E-409C-BE32-E72D297353CC}">
              <c16:uniqueId val="{00000002-64A1-4DC3-ADD9-730D99CA0747}"/>
            </c:ext>
          </c:extLst>
        </c:ser>
        <c:dLbls>
          <c:dLblPos val="inEnd"/>
          <c:showLegendKey val="0"/>
          <c:showVal val="1"/>
          <c:showCatName val="0"/>
          <c:showSerName val="0"/>
          <c:showPercent val="0"/>
          <c:showBubbleSize val="0"/>
        </c:dLbls>
        <c:gapWidth val="65"/>
        <c:axId val="420509880"/>
        <c:axId val="420512832"/>
      </c:barChart>
      <c:catAx>
        <c:axId val="420509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2832"/>
        <c:crosses val="autoZero"/>
        <c:auto val="1"/>
        <c:lblAlgn val="ctr"/>
        <c:lblOffset val="100"/>
        <c:noMultiLvlLbl val="0"/>
      </c:catAx>
      <c:valAx>
        <c:axId val="420512832"/>
        <c:scaling>
          <c:orientation val="minMax"/>
        </c:scaling>
        <c:delete val="1"/>
        <c:axPos val="l"/>
        <c:numFmt formatCode="0%" sourceLinked="1"/>
        <c:majorTickMark val="none"/>
        <c:minorTickMark val="none"/>
        <c:tickLblPos val="nextTo"/>
        <c:crossAx val="4205098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滞在予定季節</a:t>
            </a:r>
            <a:r>
              <a:rPr lang="ja-JP" sz="1400" b="1" i="0" baseline="0">
                <a:effectLst/>
              </a:rPr>
              <a:t>（</a:t>
            </a:r>
            <a:r>
              <a:rPr lang="en-US" altLang="ja-JP" sz="1400" b="1" i="0" baseline="0">
                <a:effectLst/>
              </a:rPr>
              <a:t>45</a:t>
            </a:r>
            <a:r>
              <a:rPr lang="ja-JP" altLang="en-US" sz="1400" b="1" i="0" baseline="0">
                <a:effectLst/>
              </a:rPr>
              <a:t>歳以上</a:t>
            </a:r>
            <a:r>
              <a:rPr lang="ja-JP" sz="1400" b="1" i="0" baseline="0">
                <a:effectLst/>
              </a:rPr>
              <a:t>）</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6B50-4F56-AAAF-C6548F40091C}"/>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Summer).xlsx]Age'!$Y$2:$AC$2</c:f>
              <c:strCache>
                <c:ptCount val="4"/>
                <c:pt idx="0">
                  <c:v>春</c:v>
                </c:pt>
                <c:pt idx="1">
                  <c:v>夏</c:v>
                </c:pt>
                <c:pt idx="2">
                  <c:v>秋</c:v>
                </c:pt>
                <c:pt idx="3">
                  <c:v>冬</c:v>
                </c:pt>
              </c:strCache>
              <c:extLst/>
            </c:strRef>
          </c:cat>
          <c:val>
            <c:numRef>
              <c:f>'[20180807 JLGC Event Questionnaire 2018 (Hyper Japan Summer).xlsx]Age'!$Y$277:$AC$277</c:f>
              <c:numCache>
                <c:formatCode>0%</c:formatCode>
                <c:ptCount val="4"/>
                <c:pt idx="0">
                  <c:v>0.40476190476190477</c:v>
                </c:pt>
                <c:pt idx="1">
                  <c:v>0.23809523809523808</c:v>
                </c:pt>
                <c:pt idx="2">
                  <c:v>0.38095238095238093</c:v>
                </c:pt>
                <c:pt idx="3">
                  <c:v>0.11904761904761904</c:v>
                </c:pt>
              </c:numCache>
              <c:extLst/>
            </c:numRef>
          </c:val>
          <c:extLst>
            <c:ext xmlns:c16="http://schemas.microsoft.com/office/drawing/2014/chart" uri="{C3380CC4-5D6E-409C-BE32-E72D297353CC}">
              <c16:uniqueId val="{00000002-6B50-4F56-AAAF-C6548F40091C}"/>
            </c:ext>
          </c:extLst>
        </c:ser>
        <c:dLbls>
          <c:dLblPos val="inEnd"/>
          <c:showLegendKey val="0"/>
          <c:showVal val="1"/>
          <c:showCatName val="0"/>
          <c:showSerName val="0"/>
          <c:showPercent val="0"/>
          <c:showBubbleSize val="0"/>
        </c:dLbls>
        <c:gapWidth val="65"/>
        <c:axId val="420509880"/>
        <c:axId val="420512832"/>
      </c:barChart>
      <c:catAx>
        <c:axId val="420509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2832"/>
        <c:crosses val="autoZero"/>
        <c:auto val="1"/>
        <c:lblAlgn val="ctr"/>
        <c:lblOffset val="100"/>
        <c:noMultiLvlLbl val="0"/>
      </c:catAx>
      <c:valAx>
        <c:axId val="420512832"/>
        <c:scaling>
          <c:orientation val="minMax"/>
        </c:scaling>
        <c:delete val="1"/>
        <c:axPos val="l"/>
        <c:numFmt formatCode="0%" sourceLinked="1"/>
        <c:majorTickMark val="none"/>
        <c:minorTickMark val="none"/>
        <c:tickLblPos val="nextTo"/>
        <c:crossAx val="4205098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滞在予定季節</a:t>
            </a:r>
            <a:r>
              <a:rPr lang="ja-JP" sz="1400" b="1" i="0" baseline="0">
                <a:effectLst/>
              </a:rPr>
              <a:t>（</a:t>
            </a:r>
            <a:r>
              <a:rPr lang="en-US" sz="1400" b="1" i="0" baseline="0">
                <a:effectLst/>
              </a:rPr>
              <a:t>18</a:t>
            </a:r>
            <a:r>
              <a:rPr lang="ja-JP" sz="1400" b="1" i="0" baseline="0">
                <a:effectLst/>
              </a:rPr>
              <a:t>～</a:t>
            </a:r>
            <a:r>
              <a:rPr lang="en-US" sz="1400" b="1" i="0" baseline="0">
                <a:effectLst/>
              </a:rPr>
              <a:t>24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D557-4BFD-9944-448F7C5B4010}"/>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Summer).xlsx]Age'!$Y$2:$AC$2</c:f>
              <c:strCache>
                <c:ptCount val="4"/>
                <c:pt idx="0">
                  <c:v>春</c:v>
                </c:pt>
                <c:pt idx="1">
                  <c:v>夏</c:v>
                </c:pt>
                <c:pt idx="2">
                  <c:v>秋</c:v>
                </c:pt>
                <c:pt idx="3">
                  <c:v>冬</c:v>
                </c:pt>
              </c:strCache>
              <c:extLst/>
            </c:strRef>
          </c:cat>
          <c:val>
            <c:numRef>
              <c:f>'[20180807 JLGC Event Questionnaire 2018 (Hyper Japan Summer).xlsx]Age'!$Y$80:$AC$80</c:f>
              <c:numCache>
                <c:formatCode>0%</c:formatCode>
                <c:ptCount val="4"/>
                <c:pt idx="0">
                  <c:v>0.66666666666666663</c:v>
                </c:pt>
                <c:pt idx="1">
                  <c:v>0.33333333333333331</c:v>
                </c:pt>
                <c:pt idx="2">
                  <c:v>0.2</c:v>
                </c:pt>
                <c:pt idx="3">
                  <c:v>6.6666666666666666E-2</c:v>
                </c:pt>
              </c:numCache>
              <c:extLst/>
            </c:numRef>
          </c:val>
          <c:extLst>
            <c:ext xmlns:c16="http://schemas.microsoft.com/office/drawing/2014/chart" uri="{C3380CC4-5D6E-409C-BE32-E72D297353CC}">
              <c16:uniqueId val="{00000002-D557-4BFD-9944-448F7C5B4010}"/>
            </c:ext>
          </c:extLst>
        </c:ser>
        <c:dLbls>
          <c:dLblPos val="inEnd"/>
          <c:showLegendKey val="0"/>
          <c:showVal val="1"/>
          <c:showCatName val="0"/>
          <c:showSerName val="0"/>
          <c:showPercent val="0"/>
          <c:showBubbleSize val="0"/>
        </c:dLbls>
        <c:gapWidth val="65"/>
        <c:axId val="420509880"/>
        <c:axId val="420512832"/>
      </c:barChart>
      <c:catAx>
        <c:axId val="420509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12832"/>
        <c:crosses val="autoZero"/>
        <c:auto val="1"/>
        <c:lblAlgn val="ctr"/>
        <c:lblOffset val="100"/>
        <c:noMultiLvlLbl val="0"/>
      </c:catAx>
      <c:valAx>
        <c:axId val="420512832"/>
        <c:scaling>
          <c:orientation val="minMax"/>
        </c:scaling>
        <c:delete val="1"/>
        <c:axPos val="l"/>
        <c:numFmt formatCode="0%" sourceLinked="1"/>
        <c:majorTickMark val="none"/>
        <c:minorTickMark val="none"/>
        <c:tickLblPos val="nextTo"/>
        <c:crossAx val="4205098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計画のポイント</a:t>
            </a:r>
            <a:r>
              <a:rPr lang="ja-JP" sz="1400" b="1" i="0" baseline="0">
                <a:effectLst/>
              </a:rPr>
              <a:t>（</a:t>
            </a:r>
            <a:r>
              <a:rPr lang="en-US" altLang="ja-JP" sz="1400" b="1" i="0" baseline="0">
                <a:effectLst/>
              </a:rPr>
              <a:t>45</a:t>
            </a:r>
            <a:r>
              <a:rPr lang="ja-JP" altLang="en-US" sz="1400" b="1" i="0" baseline="0">
                <a:effectLst/>
              </a:rPr>
              <a:t>歳以上</a:t>
            </a:r>
            <a:r>
              <a:rPr lang="ja-JP" sz="1400" b="1" i="0" baseline="0">
                <a:effectLst/>
              </a:rPr>
              <a:t>）</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4"/>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DE20-4CFA-8520-C57C088F3ABA}"/>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Summer).xlsx]Age'!$AD$2:$AI$2</c:f>
              <c:strCache>
                <c:ptCount val="5"/>
                <c:pt idx="0">
                  <c:v>予算</c:v>
                </c:pt>
                <c:pt idx="1">
                  <c:v>時間</c:v>
                </c:pt>
                <c:pt idx="2">
                  <c:v>アクセス</c:v>
                </c:pt>
                <c:pt idx="3">
                  <c:v>快適さ</c:v>
                </c:pt>
                <c:pt idx="4">
                  <c:v>地域の魅力</c:v>
                </c:pt>
              </c:strCache>
              <c:extLst/>
            </c:strRef>
          </c:cat>
          <c:val>
            <c:numRef>
              <c:f>'[20180807 JLGC Event Questionnaire 2018 (Hyper Japan Summer).xlsx]Age'!$AD$277:$AI$277</c:f>
              <c:numCache>
                <c:formatCode>0%</c:formatCode>
                <c:ptCount val="5"/>
                <c:pt idx="0">
                  <c:v>0.21428571428571427</c:v>
                </c:pt>
                <c:pt idx="1">
                  <c:v>0.21428571428571427</c:v>
                </c:pt>
                <c:pt idx="2">
                  <c:v>7.1428571428571425E-2</c:v>
                </c:pt>
                <c:pt idx="3">
                  <c:v>0.11904761904761904</c:v>
                </c:pt>
                <c:pt idx="4">
                  <c:v>0.6428571428571429</c:v>
                </c:pt>
              </c:numCache>
              <c:extLst/>
            </c:numRef>
          </c:val>
          <c:extLst>
            <c:ext xmlns:c16="http://schemas.microsoft.com/office/drawing/2014/chart" uri="{C3380CC4-5D6E-409C-BE32-E72D297353CC}">
              <c16:uniqueId val="{00000002-DE20-4CFA-8520-C57C088F3ABA}"/>
            </c:ext>
          </c:extLst>
        </c:ser>
        <c:dLbls>
          <c:dLblPos val="inEnd"/>
          <c:showLegendKey val="0"/>
          <c:showVal val="1"/>
          <c:showCatName val="0"/>
          <c:showSerName val="0"/>
          <c:showPercent val="0"/>
          <c:showBubbleSize val="0"/>
        </c:dLbls>
        <c:gapWidth val="65"/>
        <c:axId val="420521032"/>
        <c:axId val="420528904"/>
      </c:barChart>
      <c:catAx>
        <c:axId val="420521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28904"/>
        <c:crosses val="autoZero"/>
        <c:auto val="1"/>
        <c:lblAlgn val="ctr"/>
        <c:lblOffset val="100"/>
        <c:noMultiLvlLbl val="0"/>
      </c:catAx>
      <c:valAx>
        <c:axId val="420528904"/>
        <c:scaling>
          <c:orientation val="minMax"/>
        </c:scaling>
        <c:delete val="1"/>
        <c:axPos val="l"/>
        <c:numFmt formatCode="0%" sourceLinked="1"/>
        <c:majorTickMark val="none"/>
        <c:minorTickMark val="none"/>
        <c:tickLblPos val="nextTo"/>
        <c:crossAx val="4205210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計画のポイント</a:t>
            </a:r>
            <a:r>
              <a:rPr lang="ja-JP" altLang="en-US" sz="1400"/>
              <a:t>（</a:t>
            </a:r>
            <a:r>
              <a:rPr lang="en-US" altLang="ja-JP" sz="1400"/>
              <a:t>25</a:t>
            </a:r>
            <a:r>
              <a:rPr lang="ja-JP" altLang="en-US" sz="1400"/>
              <a:t>～</a:t>
            </a:r>
            <a:r>
              <a:rPr lang="en-US" altLang="ja-JP" sz="1400"/>
              <a:t>34</a:t>
            </a:r>
            <a:r>
              <a:rPr lang="ja-JP" altLang="en-US" sz="1400"/>
              <a:t>歳）</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1-41B9-498F-8172-E7C8FC7A2F03}"/>
              </c:ext>
            </c:extLst>
          </c:dPt>
          <c:dPt>
            <c:idx val="4"/>
            <c:invertIfNegative val="0"/>
            <c:bubble3D val="0"/>
            <c:spPr>
              <a:solidFill>
                <a:srgbClr val="C00000">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3-41B9-498F-8172-E7C8FC7A2F03}"/>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Summer).xlsx]Age'!$AD$2:$AI$2</c:f>
              <c:strCache>
                <c:ptCount val="5"/>
                <c:pt idx="0">
                  <c:v>予算</c:v>
                </c:pt>
                <c:pt idx="1">
                  <c:v>時間</c:v>
                </c:pt>
                <c:pt idx="2">
                  <c:v>アクセス</c:v>
                </c:pt>
                <c:pt idx="3">
                  <c:v>快適さ</c:v>
                </c:pt>
                <c:pt idx="4">
                  <c:v>地域の魅力</c:v>
                </c:pt>
              </c:strCache>
              <c:extLst/>
            </c:strRef>
          </c:cat>
          <c:val>
            <c:numRef>
              <c:f>'[20180807 JLGC Event Questionnaire 2018 (Hyper Japan Summer).xlsx]Age'!$AD$145:$AI$145</c:f>
              <c:numCache>
                <c:formatCode>0%</c:formatCode>
                <c:ptCount val="5"/>
                <c:pt idx="0">
                  <c:v>0.36144578313253012</c:v>
                </c:pt>
                <c:pt idx="1">
                  <c:v>0.18072289156626506</c:v>
                </c:pt>
                <c:pt idx="2">
                  <c:v>9.6385542168674704E-2</c:v>
                </c:pt>
                <c:pt idx="3">
                  <c:v>0.13253012048192772</c:v>
                </c:pt>
                <c:pt idx="4">
                  <c:v>0.49397590361445781</c:v>
                </c:pt>
              </c:numCache>
              <c:extLst/>
            </c:numRef>
          </c:val>
          <c:extLst>
            <c:ext xmlns:c16="http://schemas.microsoft.com/office/drawing/2014/chart" uri="{C3380CC4-5D6E-409C-BE32-E72D297353CC}">
              <c16:uniqueId val="{00000004-41B9-498F-8172-E7C8FC7A2F03}"/>
            </c:ext>
          </c:extLst>
        </c:ser>
        <c:dLbls>
          <c:dLblPos val="inEnd"/>
          <c:showLegendKey val="0"/>
          <c:showVal val="1"/>
          <c:showCatName val="0"/>
          <c:showSerName val="0"/>
          <c:showPercent val="0"/>
          <c:showBubbleSize val="0"/>
        </c:dLbls>
        <c:gapWidth val="65"/>
        <c:axId val="420521032"/>
        <c:axId val="420528904"/>
      </c:barChart>
      <c:catAx>
        <c:axId val="420521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28904"/>
        <c:crosses val="autoZero"/>
        <c:auto val="1"/>
        <c:lblAlgn val="ctr"/>
        <c:lblOffset val="100"/>
        <c:noMultiLvlLbl val="0"/>
      </c:catAx>
      <c:valAx>
        <c:axId val="420528904"/>
        <c:scaling>
          <c:orientation val="minMax"/>
        </c:scaling>
        <c:delete val="1"/>
        <c:axPos val="l"/>
        <c:numFmt formatCode="0%" sourceLinked="1"/>
        <c:majorTickMark val="none"/>
        <c:minorTickMark val="none"/>
        <c:tickLblPos val="nextTo"/>
        <c:crossAx val="4205210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計画のポイント</a:t>
            </a:r>
            <a:r>
              <a:rPr lang="ja-JP" sz="1400" b="1" i="0" baseline="0">
                <a:effectLst/>
              </a:rPr>
              <a:t>（</a:t>
            </a:r>
            <a:r>
              <a:rPr lang="en-US" sz="1400" b="1" i="0" baseline="0">
                <a:effectLst/>
              </a:rPr>
              <a:t>18</a:t>
            </a:r>
            <a:r>
              <a:rPr lang="ja-JP" sz="1400" b="1" i="0" baseline="0">
                <a:effectLst/>
              </a:rPr>
              <a:t>～</a:t>
            </a:r>
            <a:r>
              <a:rPr lang="en-US" sz="1400" b="1" i="0" baseline="0">
                <a:effectLst/>
              </a:rPr>
              <a:t>24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1E77-4AD3-AC97-204C673D6FE6}"/>
              </c:ext>
            </c:extLst>
          </c:dPt>
          <c:dPt>
            <c:idx val="4"/>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1E77-4AD3-AC97-204C673D6FE6}"/>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Summer).xlsx]Age'!$AD$2:$AI$2</c:f>
              <c:strCache>
                <c:ptCount val="5"/>
                <c:pt idx="0">
                  <c:v>予算</c:v>
                </c:pt>
                <c:pt idx="1">
                  <c:v>時間</c:v>
                </c:pt>
                <c:pt idx="2">
                  <c:v>アクセス</c:v>
                </c:pt>
                <c:pt idx="3">
                  <c:v>快適さ</c:v>
                </c:pt>
                <c:pt idx="4">
                  <c:v>地域の魅力</c:v>
                </c:pt>
              </c:strCache>
              <c:extLst/>
            </c:strRef>
          </c:cat>
          <c:val>
            <c:numRef>
              <c:f>'[20180807 JLGC Event Questionnaire 2018 (Hyper Japan Summer).xlsx]Age'!$AD$80:$AI$80</c:f>
              <c:numCache>
                <c:formatCode>0%</c:formatCode>
                <c:ptCount val="5"/>
                <c:pt idx="0">
                  <c:v>0.53333333333333333</c:v>
                </c:pt>
                <c:pt idx="1">
                  <c:v>0.1</c:v>
                </c:pt>
                <c:pt idx="2">
                  <c:v>0.1</c:v>
                </c:pt>
                <c:pt idx="3">
                  <c:v>0.2</c:v>
                </c:pt>
                <c:pt idx="4">
                  <c:v>0.4</c:v>
                </c:pt>
              </c:numCache>
              <c:extLst/>
            </c:numRef>
          </c:val>
          <c:extLst>
            <c:ext xmlns:c16="http://schemas.microsoft.com/office/drawing/2014/chart" uri="{C3380CC4-5D6E-409C-BE32-E72D297353CC}">
              <c16:uniqueId val="{00000004-1E77-4AD3-AC97-204C673D6FE6}"/>
            </c:ext>
          </c:extLst>
        </c:ser>
        <c:dLbls>
          <c:dLblPos val="inEnd"/>
          <c:showLegendKey val="0"/>
          <c:showVal val="1"/>
          <c:showCatName val="0"/>
          <c:showSerName val="0"/>
          <c:showPercent val="0"/>
          <c:showBubbleSize val="0"/>
        </c:dLbls>
        <c:gapWidth val="65"/>
        <c:axId val="420521032"/>
        <c:axId val="420528904"/>
      </c:barChart>
      <c:catAx>
        <c:axId val="420521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28904"/>
        <c:crosses val="autoZero"/>
        <c:auto val="1"/>
        <c:lblAlgn val="ctr"/>
        <c:lblOffset val="100"/>
        <c:noMultiLvlLbl val="0"/>
      </c:catAx>
      <c:valAx>
        <c:axId val="420528904"/>
        <c:scaling>
          <c:orientation val="minMax"/>
        </c:scaling>
        <c:delete val="1"/>
        <c:axPos val="l"/>
        <c:numFmt formatCode="0%" sourceLinked="1"/>
        <c:majorTickMark val="none"/>
        <c:minorTickMark val="none"/>
        <c:tickLblPos val="nextTo"/>
        <c:crossAx val="4205210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計画のポイント</a:t>
            </a:r>
            <a:r>
              <a:rPr lang="ja-JP" altLang="en-US" sz="1400" b="1" i="0" u="none" strike="noStrike" baseline="0">
                <a:effectLst/>
              </a:rPr>
              <a:t>（</a:t>
            </a:r>
            <a:r>
              <a:rPr lang="en-US" sz="1400" b="1" i="0" u="none" strike="noStrike" baseline="0">
                <a:effectLst/>
              </a:rPr>
              <a:t>35</a:t>
            </a:r>
            <a:r>
              <a:rPr lang="ja-JP" altLang="en-US" sz="1400" b="1" i="0" u="none" strike="noStrike" baseline="0">
                <a:effectLst/>
              </a:rPr>
              <a:t>～</a:t>
            </a:r>
            <a:r>
              <a:rPr lang="en-US" sz="1400" b="1" i="0" u="none" strike="noStrike" baseline="0">
                <a:effectLst/>
              </a:rPr>
              <a:t>44</a:t>
            </a:r>
            <a:r>
              <a:rPr lang="ja-JP" altLang="en-US" sz="1400" b="1" i="0" u="none" strike="noStrike" baseline="0">
                <a:effectLst/>
              </a:rPr>
              <a:t>歳）</a:t>
            </a:r>
            <a:endParaRPr lang="en-GB"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1-1AAA-49D7-A11A-F67B511BF37D}"/>
              </c:ext>
            </c:extLst>
          </c:dPt>
          <c:dPt>
            <c:idx val="4"/>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3-1AAA-49D7-A11A-F67B511BF37D}"/>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Summer).xlsx]Age'!$AD$2:$AI$2</c:f>
              <c:strCache>
                <c:ptCount val="5"/>
                <c:pt idx="0">
                  <c:v>予算</c:v>
                </c:pt>
                <c:pt idx="1">
                  <c:v>時間</c:v>
                </c:pt>
                <c:pt idx="2">
                  <c:v>アクセス</c:v>
                </c:pt>
                <c:pt idx="3">
                  <c:v>快適さ</c:v>
                </c:pt>
                <c:pt idx="4">
                  <c:v>地域の魅力</c:v>
                </c:pt>
              </c:strCache>
              <c:extLst/>
            </c:strRef>
          </c:cat>
          <c:val>
            <c:numRef>
              <c:f>'[20180807 JLGC Event Questionnaire 2018 (Hyper Japan Summer).xlsx]Age'!$AD$212:$AI$212</c:f>
              <c:numCache>
                <c:formatCode>0%</c:formatCode>
                <c:ptCount val="5"/>
                <c:pt idx="0">
                  <c:v>0.39285714285714285</c:v>
                </c:pt>
                <c:pt idx="1">
                  <c:v>0.14285714285714285</c:v>
                </c:pt>
                <c:pt idx="2">
                  <c:v>3.5714285714285712E-2</c:v>
                </c:pt>
                <c:pt idx="3">
                  <c:v>0.25</c:v>
                </c:pt>
                <c:pt idx="4">
                  <c:v>0.5357142857142857</c:v>
                </c:pt>
              </c:numCache>
              <c:extLst/>
            </c:numRef>
          </c:val>
          <c:extLst>
            <c:ext xmlns:c16="http://schemas.microsoft.com/office/drawing/2014/chart" uri="{C3380CC4-5D6E-409C-BE32-E72D297353CC}">
              <c16:uniqueId val="{00000004-1AAA-49D7-A11A-F67B511BF37D}"/>
            </c:ext>
          </c:extLst>
        </c:ser>
        <c:dLbls>
          <c:dLblPos val="inEnd"/>
          <c:showLegendKey val="0"/>
          <c:showVal val="1"/>
          <c:showCatName val="0"/>
          <c:showSerName val="0"/>
          <c:showPercent val="0"/>
          <c:showBubbleSize val="0"/>
        </c:dLbls>
        <c:gapWidth val="65"/>
        <c:axId val="420521032"/>
        <c:axId val="420528904"/>
      </c:barChart>
      <c:catAx>
        <c:axId val="4205210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20528904"/>
        <c:crosses val="autoZero"/>
        <c:auto val="1"/>
        <c:lblAlgn val="ctr"/>
        <c:lblOffset val="100"/>
        <c:noMultiLvlLbl val="0"/>
      </c:catAx>
      <c:valAx>
        <c:axId val="420528904"/>
        <c:scaling>
          <c:orientation val="minMax"/>
        </c:scaling>
        <c:delete val="1"/>
        <c:axPos val="l"/>
        <c:numFmt formatCode="0%" sourceLinked="1"/>
        <c:majorTickMark val="none"/>
        <c:minorTickMark val="none"/>
        <c:tickLblPos val="nextTo"/>
        <c:crossAx val="4205210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情報源</a:t>
            </a:r>
            <a:r>
              <a:rPr lang="ja-JP" altLang="en-US" sz="1400"/>
              <a:t>（</a:t>
            </a:r>
            <a:r>
              <a:rPr lang="en-US" altLang="ja-JP" sz="1400"/>
              <a:t>18</a:t>
            </a:r>
            <a:r>
              <a:rPr lang="ja-JP" altLang="en-US" sz="1400"/>
              <a:t>～</a:t>
            </a:r>
            <a:r>
              <a:rPr lang="en-US" altLang="ja-JP" sz="1400"/>
              <a:t>24</a:t>
            </a:r>
            <a:r>
              <a:rPr lang="ja-JP" altLang="en-US" sz="1400"/>
              <a:t>歳）</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3"/>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1-C410-4C12-8A4A-C821C626572F}"/>
              </c:ext>
            </c:extLst>
          </c:dPt>
          <c:dPt>
            <c:idx val="5"/>
            <c:invertIfNegative val="0"/>
            <c:bubble3D val="0"/>
            <c:spPr>
              <a:solidFill>
                <a:srgbClr val="C00000">
                  <a:alpha val="85000"/>
                </a:srgbClr>
              </a:solidFill>
              <a:ln w="9525" cap="flat" cmpd="sng" algn="ctr">
                <a:solidFill>
                  <a:schemeClr val="lt1">
                    <a:alpha val="50000"/>
                  </a:schemeClr>
                </a:solidFill>
                <a:round/>
              </a:ln>
              <a:effectLst/>
            </c:spPr>
            <c:extLst>
              <c:ext xmlns:c16="http://schemas.microsoft.com/office/drawing/2014/chart" uri="{C3380CC4-5D6E-409C-BE32-E72D297353CC}">
                <c16:uniqueId val="{00000003-C410-4C12-8A4A-C821C626572F}"/>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Summer).xlsx]Age'!$AJ$2:$AQ$2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Summer).xlsx]Age'!$AJ$80:$AQ$80</c:f>
              <c:numCache>
                <c:formatCode>0%</c:formatCode>
                <c:ptCount val="8"/>
                <c:pt idx="0">
                  <c:v>0.23333333333333334</c:v>
                </c:pt>
                <c:pt idx="1">
                  <c:v>0.23333333333333334</c:v>
                </c:pt>
                <c:pt idx="2">
                  <c:v>0.3</c:v>
                </c:pt>
                <c:pt idx="3">
                  <c:v>0.26666666666666666</c:v>
                </c:pt>
                <c:pt idx="4">
                  <c:v>0.33333333333333331</c:v>
                </c:pt>
                <c:pt idx="5">
                  <c:v>0.53333333333333333</c:v>
                </c:pt>
                <c:pt idx="6">
                  <c:v>0.23333333333333334</c:v>
                </c:pt>
                <c:pt idx="7">
                  <c:v>0</c:v>
                </c:pt>
              </c:numCache>
            </c:numRef>
          </c:val>
          <c:extLst>
            <c:ext xmlns:c16="http://schemas.microsoft.com/office/drawing/2014/chart" uri="{C3380CC4-5D6E-409C-BE32-E72D297353CC}">
              <c16:uniqueId val="{00000004-C410-4C12-8A4A-C821C626572F}"/>
            </c:ext>
          </c:extLst>
        </c:ser>
        <c:dLbls>
          <c:dLblPos val="inEnd"/>
          <c:showLegendKey val="0"/>
          <c:showVal val="1"/>
          <c:showCatName val="0"/>
          <c:showSerName val="0"/>
          <c:showPercent val="0"/>
          <c:showBubbleSize val="0"/>
        </c:dLbls>
        <c:gapWidth val="65"/>
        <c:axId val="600953672"/>
        <c:axId val="600963184"/>
      </c:barChart>
      <c:catAx>
        <c:axId val="600953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00963184"/>
        <c:crosses val="autoZero"/>
        <c:auto val="1"/>
        <c:lblAlgn val="ctr"/>
        <c:lblOffset val="100"/>
        <c:noMultiLvlLbl val="0"/>
      </c:catAx>
      <c:valAx>
        <c:axId val="600963184"/>
        <c:scaling>
          <c:orientation val="minMax"/>
        </c:scaling>
        <c:delete val="1"/>
        <c:axPos val="l"/>
        <c:numFmt formatCode="0%" sourceLinked="1"/>
        <c:majorTickMark val="none"/>
        <c:minorTickMark val="none"/>
        <c:tickLblPos val="nextTo"/>
        <c:crossAx val="60095367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情報源</a:t>
            </a:r>
            <a:r>
              <a:rPr lang="ja-JP" sz="1400" b="1" i="0" baseline="0">
                <a:effectLst/>
              </a:rPr>
              <a:t>（</a:t>
            </a:r>
            <a:r>
              <a:rPr lang="en-US" sz="1400" b="1" i="0" baseline="0">
                <a:effectLst/>
              </a:rPr>
              <a:t>25</a:t>
            </a:r>
            <a:r>
              <a:rPr lang="ja-JP" sz="1400" b="1" i="0" baseline="0">
                <a:effectLst/>
              </a:rPr>
              <a:t>～</a:t>
            </a:r>
            <a:r>
              <a:rPr lang="en-US" sz="1400" b="1" i="0" baseline="0">
                <a:effectLst/>
              </a:rPr>
              <a:t>34</a:t>
            </a:r>
            <a:r>
              <a:rPr lang="ja-JP" sz="1400" b="1" i="0" baseline="0">
                <a:effectLst/>
              </a:rPr>
              <a:t>歳）</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C95B-449E-A8BC-8917803C6FE4}"/>
              </c:ext>
            </c:extLst>
          </c:dPt>
          <c:dPt>
            <c:idx val="1"/>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C95B-449E-A8BC-8917803C6FE4}"/>
              </c:ext>
            </c:extLst>
          </c:dPt>
          <c:dPt>
            <c:idx val="2"/>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5-C95B-449E-A8BC-8917803C6FE4}"/>
              </c:ext>
            </c:extLst>
          </c:dPt>
          <c:dPt>
            <c:idx val="3"/>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7-C95B-449E-A8BC-8917803C6FE4}"/>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Summer).xlsx]Age'!$AJ$2:$AQ$2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Summer).xlsx]Age'!$AJ$145:$AQ$145</c:f>
              <c:numCache>
                <c:formatCode>0%</c:formatCode>
                <c:ptCount val="8"/>
                <c:pt idx="0">
                  <c:v>0.42168674698795183</c:v>
                </c:pt>
                <c:pt idx="1">
                  <c:v>0.3253012048192771</c:v>
                </c:pt>
                <c:pt idx="2">
                  <c:v>0.48192771084337349</c:v>
                </c:pt>
                <c:pt idx="3">
                  <c:v>0.39759036144578314</c:v>
                </c:pt>
                <c:pt idx="4">
                  <c:v>0.31325301204819278</c:v>
                </c:pt>
                <c:pt idx="5">
                  <c:v>0.2289156626506024</c:v>
                </c:pt>
                <c:pt idx="6">
                  <c:v>0.13253012048192772</c:v>
                </c:pt>
                <c:pt idx="7">
                  <c:v>3.614457831325301E-2</c:v>
                </c:pt>
              </c:numCache>
            </c:numRef>
          </c:val>
          <c:extLst>
            <c:ext xmlns:c16="http://schemas.microsoft.com/office/drawing/2014/chart" uri="{C3380CC4-5D6E-409C-BE32-E72D297353CC}">
              <c16:uniqueId val="{00000008-C95B-449E-A8BC-8917803C6FE4}"/>
            </c:ext>
          </c:extLst>
        </c:ser>
        <c:dLbls>
          <c:dLblPos val="inEnd"/>
          <c:showLegendKey val="0"/>
          <c:showVal val="1"/>
          <c:showCatName val="0"/>
          <c:showSerName val="0"/>
          <c:showPercent val="0"/>
          <c:showBubbleSize val="0"/>
        </c:dLbls>
        <c:gapWidth val="65"/>
        <c:axId val="600953672"/>
        <c:axId val="600963184"/>
      </c:barChart>
      <c:catAx>
        <c:axId val="600953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00963184"/>
        <c:crosses val="autoZero"/>
        <c:auto val="1"/>
        <c:lblAlgn val="ctr"/>
        <c:lblOffset val="100"/>
        <c:noMultiLvlLbl val="0"/>
      </c:catAx>
      <c:valAx>
        <c:axId val="600963184"/>
        <c:scaling>
          <c:orientation val="minMax"/>
        </c:scaling>
        <c:delete val="1"/>
        <c:axPos val="l"/>
        <c:numFmt formatCode="0%" sourceLinked="1"/>
        <c:majorTickMark val="none"/>
        <c:minorTickMark val="none"/>
        <c:tickLblPos val="nextTo"/>
        <c:crossAx val="60095367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滞在予定季節</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45CF-42D9-9BCF-E759E10E97A1}"/>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Summer).xlsx]Breakdown'!$Y$2:$AC$2</c:f>
              <c:strCache>
                <c:ptCount val="4"/>
                <c:pt idx="0">
                  <c:v>春</c:v>
                </c:pt>
                <c:pt idx="1">
                  <c:v>夏</c:v>
                </c:pt>
                <c:pt idx="2">
                  <c:v>秋</c:v>
                </c:pt>
                <c:pt idx="3">
                  <c:v>冬</c:v>
                </c:pt>
              </c:strCache>
              <c:extLst/>
            </c:strRef>
          </c:cat>
          <c:val>
            <c:numRef>
              <c:f>'[20180807 JLGC Event Questionnaire 2018 (Hyper Japan Summer).xlsx]Breakdown'!$Y$3:$AC$3</c:f>
              <c:numCache>
                <c:formatCode>General</c:formatCode>
                <c:ptCount val="4"/>
                <c:pt idx="0">
                  <c:v>114</c:v>
                </c:pt>
                <c:pt idx="1">
                  <c:v>46</c:v>
                </c:pt>
                <c:pt idx="2">
                  <c:v>60</c:v>
                </c:pt>
                <c:pt idx="3">
                  <c:v>20</c:v>
                </c:pt>
              </c:numCache>
              <c:extLst/>
            </c:numRef>
          </c:val>
          <c:extLst>
            <c:ext xmlns:c16="http://schemas.microsoft.com/office/drawing/2014/chart" uri="{C3380CC4-5D6E-409C-BE32-E72D297353CC}">
              <c16:uniqueId val="{00000002-45CF-42D9-9BCF-E759E10E97A1}"/>
            </c:ext>
          </c:extLst>
        </c:ser>
        <c:dLbls>
          <c:dLblPos val="inEnd"/>
          <c:showLegendKey val="0"/>
          <c:showVal val="1"/>
          <c:showCatName val="0"/>
          <c:showSerName val="0"/>
          <c:showPercent val="0"/>
          <c:showBubbleSize val="0"/>
        </c:dLbls>
        <c:gapWidth val="65"/>
        <c:axId val="561788952"/>
        <c:axId val="561790920"/>
      </c:barChart>
      <c:catAx>
        <c:axId val="5617889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61790920"/>
        <c:crosses val="autoZero"/>
        <c:auto val="1"/>
        <c:lblAlgn val="ctr"/>
        <c:lblOffset val="100"/>
        <c:noMultiLvlLbl val="0"/>
      </c:catAx>
      <c:valAx>
        <c:axId val="561790920"/>
        <c:scaling>
          <c:orientation val="minMax"/>
        </c:scaling>
        <c:delete val="1"/>
        <c:axPos val="l"/>
        <c:numFmt formatCode="General" sourceLinked="1"/>
        <c:majorTickMark val="none"/>
        <c:minorTickMark val="none"/>
        <c:tickLblPos val="nextTo"/>
        <c:crossAx val="56178895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情報源</a:t>
            </a:r>
            <a:r>
              <a:rPr lang="ja-JP" altLang="en-US" sz="1400" b="1" i="0" u="none" strike="noStrike" baseline="0">
                <a:effectLst/>
              </a:rPr>
              <a:t>（</a:t>
            </a:r>
            <a:r>
              <a:rPr lang="en-US" sz="1400" b="1" i="0" u="none" strike="noStrike" baseline="0">
                <a:effectLst/>
              </a:rPr>
              <a:t>35</a:t>
            </a:r>
            <a:r>
              <a:rPr lang="ja-JP" altLang="en-US" sz="1400" b="1" i="0" u="none" strike="noStrike" baseline="0">
                <a:effectLst/>
              </a:rPr>
              <a:t>～</a:t>
            </a:r>
            <a:r>
              <a:rPr lang="en-US" sz="1400" b="1" i="0" u="none" strike="noStrike" baseline="0">
                <a:effectLst/>
              </a:rPr>
              <a:t>44</a:t>
            </a:r>
            <a:r>
              <a:rPr lang="ja-JP" altLang="en-US" sz="1400" b="1" i="0" u="none" strike="noStrike" baseline="0">
                <a:effectLst/>
              </a:rPr>
              <a:t>歳）</a:t>
            </a:r>
            <a:endParaRPr lang="en-GB"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2B7E-448B-97F4-BF8E372A3C91}"/>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Summer).xlsx]Age'!$AJ$2:$AQ$2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Summer).xlsx]Age'!$AJ$212:$AQ$212</c:f>
              <c:numCache>
                <c:formatCode>0%</c:formatCode>
                <c:ptCount val="8"/>
                <c:pt idx="0">
                  <c:v>0.4642857142857143</c:v>
                </c:pt>
                <c:pt idx="1">
                  <c:v>0.5357142857142857</c:v>
                </c:pt>
                <c:pt idx="2">
                  <c:v>0.2857142857142857</c:v>
                </c:pt>
                <c:pt idx="3">
                  <c:v>0.2857142857142857</c:v>
                </c:pt>
                <c:pt idx="4">
                  <c:v>0.39285714285714285</c:v>
                </c:pt>
                <c:pt idx="5">
                  <c:v>0.35714285714285715</c:v>
                </c:pt>
                <c:pt idx="6">
                  <c:v>0.17857142857142858</c:v>
                </c:pt>
                <c:pt idx="7">
                  <c:v>0</c:v>
                </c:pt>
              </c:numCache>
            </c:numRef>
          </c:val>
          <c:extLst>
            <c:ext xmlns:c16="http://schemas.microsoft.com/office/drawing/2014/chart" uri="{C3380CC4-5D6E-409C-BE32-E72D297353CC}">
              <c16:uniqueId val="{00000002-2B7E-448B-97F4-BF8E372A3C91}"/>
            </c:ext>
          </c:extLst>
        </c:ser>
        <c:dLbls>
          <c:dLblPos val="inEnd"/>
          <c:showLegendKey val="0"/>
          <c:showVal val="1"/>
          <c:showCatName val="0"/>
          <c:showSerName val="0"/>
          <c:showPercent val="0"/>
          <c:showBubbleSize val="0"/>
        </c:dLbls>
        <c:gapWidth val="65"/>
        <c:axId val="600953672"/>
        <c:axId val="600963184"/>
      </c:barChart>
      <c:catAx>
        <c:axId val="600953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00963184"/>
        <c:crosses val="autoZero"/>
        <c:auto val="1"/>
        <c:lblAlgn val="ctr"/>
        <c:lblOffset val="100"/>
        <c:noMultiLvlLbl val="0"/>
      </c:catAx>
      <c:valAx>
        <c:axId val="600963184"/>
        <c:scaling>
          <c:orientation val="minMax"/>
        </c:scaling>
        <c:delete val="1"/>
        <c:axPos val="l"/>
        <c:numFmt formatCode="0%" sourceLinked="1"/>
        <c:majorTickMark val="none"/>
        <c:minorTickMark val="none"/>
        <c:tickLblPos val="nextTo"/>
        <c:crossAx val="60095367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t>情報源</a:t>
            </a:r>
            <a:r>
              <a:rPr lang="ja-JP" sz="1400" b="1" i="0" baseline="0">
                <a:effectLst/>
              </a:rPr>
              <a:t>（</a:t>
            </a:r>
            <a:r>
              <a:rPr lang="en-US" altLang="ja-JP" sz="1400" b="1" i="0" baseline="0">
                <a:effectLst/>
              </a:rPr>
              <a:t>45</a:t>
            </a:r>
            <a:r>
              <a:rPr lang="ja-JP" altLang="en-US" sz="1400" b="1" i="0" baseline="0">
                <a:effectLst/>
              </a:rPr>
              <a:t>歳以上</a:t>
            </a:r>
            <a:r>
              <a:rPr lang="ja-JP" sz="1400" b="1" i="0" baseline="0">
                <a:effectLst/>
              </a:rPr>
              <a:t>）</a:t>
            </a:r>
            <a:endParaRPr lang="en-GB" sz="1400">
              <a:effectLst/>
            </a:endParaRP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chemeClr val="accent1"/>
              </a:solidFill>
              <a:ln w="9525" cap="flat" cmpd="sng" algn="ctr">
                <a:solidFill>
                  <a:schemeClr val="lt1">
                    <a:alpha val="50000"/>
                  </a:schemeClr>
                </a:solidFill>
                <a:round/>
              </a:ln>
              <a:effectLst/>
            </c:spPr>
            <c:extLst>
              <c:ext xmlns:c16="http://schemas.microsoft.com/office/drawing/2014/chart" uri="{C3380CC4-5D6E-409C-BE32-E72D297353CC}">
                <c16:uniqueId val="{00000001-A3EC-4228-9E26-D566B700904A}"/>
              </c:ext>
            </c:extLst>
          </c:dPt>
          <c:dPt>
            <c:idx val="2"/>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3-A3EC-4228-9E26-D566B700904A}"/>
              </c:ext>
            </c:extLst>
          </c:dPt>
          <c:dPt>
            <c:idx val="3"/>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5-A3EC-4228-9E26-D566B700904A}"/>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Summer).xlsx]Age'!$AJ$2:$AQ$2</c:f>
              <c:strCache>
                <c:ptCount val="8"/>
                <c:pt idx="0">
                  <c:v>パンフレット</c:v>
                </c:pt>
                <c:pt idx="1">
                  <c:v>ガイドブック</c:v>
                </c:pt>
                <c:pt idx="2">
                  <c:v>テレビ番組・映画・動画など</c:v>
                </c:pt>
                <c:pt idx="3">
                  <c:v>家族・友人の勧め</c:v>
                </c:pt>
                <c:pt idx="4">
                  <c:v>ウェブ上のユーザレビュー</c:v>
                </c:pt>
                <c:pt idx="5">
                  <c:v>SNS</c:v>
                </c:pt>
                <c:pt idx="6">
                  <c:v>その他のウェブ上の情報</c:v>
                </c:pt>
                <c:pt idx="7">
                  <c:v>その他</c:v>
                </c:pt>
              </c:strCache>
            </c:strRef>
          </c:cat>
          <c:val>
            <c:numRef>
              <c:f>'[20180807 JLGC Event Questionnaire 2018 (Hyper Japan Summer).xlsx]Age'!$AJ$277:$AQ$277</c:f>
              <c:numCache>
                <c:formatCode>0%</c:formatCode>
                <c:ptCount val="8"/>
                <c:pt idx="0">
                  <c:v>0.40476190476190477</c:v>
                </c:pt>
                <c:pt idx="1">
                  <c:v>0.35714285714285715</c:v>
                </c:pt>
                <c:pt idx="2">
                  <c:v>0.5</c:v>
                </c:pt>
                <c:pt idx="3">
                  <c:v>0.35714285714285715</c:v>
                </c:pt>
                <c:pt idx="4">
                  <c:v>0.30952380952380953</c:v>
                </c:pt>
                <c:pt idx="5">
                  <c:v>0.16666666666666666</c:v>
                </c:pt>
                <c:pt idx="6">
                  <c:v>0.30952380952380953</c:v>
                </c:pt>
                <c:pt idx="7">
                  <c:v>2.3809523809523808E-2</c:v>
                </c:pt>
              </c:numCache>
            </c:numRef>
          </c:val>
          <c:extLst>
            <c:ext xmlns:c16="http://schemas.microsoft.com/office/drawing/2014/chart" uri="{C3380CC4-5D6E-409C-BE32-E72D297353CC}">
              <c16:uniqueId val="{00000006-A3EC-4228-9E26-D566B700904A}"/>
            </c:ext>
          </c:extLst>
        </c:ser>
        <c:dLbls>
          <c:dLblPos val="inEnd"/>
          <c:showLegendKey val="0"/>
          <c:showVal val="1"/>
          <c:showCatName val="0"/>
          <c:showSerName val="0"/>
          <c:showPercent val="0"/>
          <c:showBubbleSize val="0"/>
        </c:dLbls>
        <c:gapWidth val="65"/>
        <c:axId val="600953672"/>
        <c:axId val="600963184"/>
      </c:barChart>
      <c:catAx>
        <c:axId val="6009536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00963184"/>
        <c:crosses val="autoZero"/>
        <c:auto val="1"/>
        <c:lblAlgn val="ctr"/>
        <c:lblOffset val="100"/>
        <c:noMultiLvlLbl val="0"/>
      </c:catAx>
      <c:valAx>
        <c:axId val="600963184"/>
        <c:scaling>
          <c:orientation val="minMax"/>
        </c:scaling>
        <c:delete val="1"/>
        <c:axPos val="l"/>
        <c:numFmt formatCode="0%" sourceLinked="1"/>
        <c:majorTickMark val="none"/>
        <c:minorTickMark val="none"/>
        <c:tickLblPos val="nextTo"/>
        <c:crossAx val="60095367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滞在予定期間</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9EE0-45F8-BF9A-397E225745A9}"/>
              </c:ext>
            </c:extLst>
          </c:dPt>
          <c:dPt>
            <c:idx val="2"/>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3-9EE0-45F8-BF9A-397E225745A9}"/>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Summer).xlsx]Breakdown'!$S$2:$X$2</c:f>
              <c:strCache>
                <c:ptCount val="5"/>
                <c:pt idx="0">
                  <c:v>0～7日間</c:v>
                </c:pt>
                <c:pt idx="1">
                  <c:v>8～14日間</c:v>
                </c:pt>
                <c:pt idx="2">
                  <c:v>15～21日間</c:v>
                </c:pt>
                <c:pt idx="3">
                  <c:v>22～28日間</c:v>
                </c:pt>
                <c:pt idx="4">
                  <c:v>29日間以上</c:v>
                </c:pt>
              </c:strCache>
              <c:extLst/>
            </c:strRef>
          </c:cat>
          <c:val>
            <c:numRef>
              <c:f>'[20180807 JLGC Event Questionnaire 2018 (Hyper Japan Summer).xlsx]Breakdown'!$S$3:$X$3</c:f>
              <c:numCache>
                <c:formatCode>General</c:formatCode>
                <c:ptCount val="5"/>
                <c:pt idx="0">
                  <c:v>14</c:v>
                </c:pt>
                <c:pt idx="1">
                  <c:v>97</c:v>
                </c:pt>
                <c:pt idx="2">
                  <c:v>59</c:v>
                </c:pt>
                <c:pt idx="3">
                  <c:v>15</c:v>
                </c:pt>
                <c:pt idx="4">
                  <c:v>16</c:v>
                </c:pt>
              </c:numCache>
              <c:extLst/>
            </c:numRef>
          </c:val>
          <c:extLst>
            <c:ext xmlns:c16="http://schemas.microsoft.com/office/drawing/2014/chart" uri="{C3380CC4-5D6E-409C-BE32-E72D297353CC}">
              <c16:uniqueId val="{00000004-9EE0-45F8-BF9A-397E225745A9}"/>
            </c:ext>
          </c:extLst>
        </c:ser>
        <c:dLbls>
          <c:dLblPos val="inEnd"/>
          <c:showLegendKey val="0"/>
          <c:showVal val="1"/>
          <c:showCatName val="0"/>
          <c:showSerName val="0"/>
          <c:showPercent val="0"/>
          <c:showBubbleSize val="0"/>
        </c:dLbls>
        <c:gapWidth val="65"/>
        <c:axId val="449638944"/>
        <c:axId val="449639928"/>
      </c:barChart>
      <c:catAx>
        <c:axId val="4496389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49639928"/>
        <c:crosses val="autoZero"/>
        <c:auto val="1"/>
        <c:lblAlgn val="ctr"/>
        <c:lblOffset val="100"/>
        <c:noMultiLvlLbl val="0"/>
      </c:catAx>
      <c:valAx>
        <c:axId val="449639928"/>
        <c:scaling>
          <c:orientation val="minMax"/>
        </c:scaling>
        <c:delete val="1"/>
        <c:axPos val="l"/>
        <c:numFmt formatCode="General" sourceLinked="1"/>
        <c:majorTickMark val="none"/>
        <c:minorTickMark val="none"/>
        <c:tickLblPos val="nextTo"/>
        <c:crossAx val="44963894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訪日回数</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0"/>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9E0A-4E95-8339-0E0CB97B2499}"/>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Summer).xlsx]Breakdown'!$N$2:$R$2</c:f>
              <c:strCache>
                <c:ptCount val="4"/>
                <c:pt idx="0">
                  <c:v>0回</c:v>
                </c:pt>
                <c:pt idx="1">
                  <c:v>1回</c:v>
                </c:pt>
                <c:pt idx="2">
                  <c:v>2回</c:v>
                </c:pt>
                <c:pt idx="3">
                  <c:v>3回以上</c:v>
                </c:pt>
              </c:strCache>
              <c:extLst/>
            </c:strRef>
          </c:cat>
          <c:val>
            <c:numRef>
              <c:f>'[20180807 JLGC Event Questionnaire 2018 (Hyper Japan Summer).xlsx]Breakdown'!$N$3:$R$3</c:f>
              <c:numCache>
                <c:formatCode>General</c:formatCode>
                <c:ptCount val="4"/>
                <c:pt idx="0">
                  <c:v>116</c:v>
                </c:pt>
                <c:pt idx="1">
                  <c:v>45</c:v>
                </c:pt>
                <c:pt idx="2">
                  <c:v>18</c:v>
                </c:pt>
                <c:pt idx="3">
                  <c:v>19</c:v>
                </c:pt>
              </c:numCache>
              <c:extLst/>
            </c:numRef>
          </c:val>
          <c:extLst>
            <c:ext xmlns:c16="http://schemas.microsoft.com/office/drawing/2014/chart" uri="{C3380CC4-5D6E-409C-BE32-E72D297353CC}">
              <c16:uniqueId val="{00000002-9E0A-4E95-8339-0E0CB97B2499}"/>
            </c:ext>
          </c:extLst>
        </c:ser>
        <c:dLbls>
          <c:dLblPos val="inEnd"/>
          <c:showLegendKey val="0"/>
          <c:showVal val="1"/>
          <c:showCatName val="0"/>
          <c:showSerName val="0"/>
          <c:showPercent val="0"/>
          <c:showBubbleSize val="0"/>
        </c:dLbls>
        <c:gapWidth val="65"/>
        <c:axId val="445809136"/>
        <c:axId val="445806512"/>
      </c:barChart>
      <c:catAx>
        <c:axId val="4458091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45806512"/>
        <c:crosses val="autoZero"/>
        <c:auto val="1"/>
        <c:lblAlgn val="ctr"/>
        <c:lblOffset val="100"/>
        <c:noMultiLvlLbl val="0"/>
      </c:catAx>
      <c:valAx>
        <c:axId val="445806512"/>
        <c:scaling>
          <c:orientation val="minMax"/>
        </c:scaling>
        <c:delete val="1"/>
        <c:axPos val="l"/>
        <c:numFmt formatCode="General" sourceLinked="1"/>
        <c:majorTickMark val="none"/>
        <c:minorTickMark val="none"/>
        <c:tickLblPos val="nextTo"/>
        <c:crossAx val="44580913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子供連れでの旅行予定</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9B5A-4502-8615-A7EFF88A4F69}"/>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Summer).xlsx]Breakdown'!$K$2:$M$2</c:f>
              <c:strCache>
                <c:ptCount val="2"/>
                <c:pt idx="0">
                  <c:v>有り</c:v>
                </c:pt>
                <c:pt idx="1">
                  <c:v>無し</c:v>
                </c:pt>
              </c:strCache>
              <c:extLst/>
            </c:strRef>
          </c:cat>
          <c:val>
            <c:numRef>
              <c:f>'[20180807 JLGC Event Questionnaire 2018 (Hyper Japan Summer).xlsx]Breakdown'!$K$3:$M$3</c:f>
              <c:numCache>
                <c:formatCode>General</c:formatCode>
                <c:ptCount val="2"/>
                <c:pt idx="0">
                  <c:v>28</c:v>
                </c:pt>
                <c:pt idx="1">
                  <c:v>170</c:v>
                </c:pt>
              </c:numCache>
              <c:extLst/>
            </c:numRef>
          </c:val>
          <c:extLst>
            <c:ext xmlns:c16="http://schemas.microsoft.com/office/drawing/2014/chart" uri="{C3380CC4-5D6E-409C-BE32-E72D297353CC}">
              <c16:uniqueId val="{00000002-9B5A-4502-8615-A7EFF88A4F69}"/>
            </c:ext>
          </c:extLst>
        </c:ser>
        <c:dLbls>
          <c:dLblPos val="inEnd"/>
          <c:showLegendKey val="0"/>
          <c:showVal val="1"/>
          <c:showCatName val="0"/>
          <c:showSerName val="0"/>
          <c:showPercent val="0"/>
          <c:showBubbleSize val="0"/>
        </c:dLbls>
        <c:gapWidth val="65"/>
        <c:axId val="561781080"/>
        <c:axId val="561783376"/>
      </c:barChart>
      <c:catAx>
        <c:axId val="5617810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61783376"/>
        <c:crosses val="autoZero"/>
        <c:auto val="1"/>
        <c:lblAlgn val="ctr"/>
        <c:lblOffset val="100"/>
        <c:noMultiLvlLbl val="0"/>
      </c:catAx>
      <c:valAx>
        <c:axId val="561783376"/>
        <c:scaling>
          <c:orientation val="minMax"/>
        </c:scaling>
        <c:delete val="1"/>
        <c:axPos val="l"/>
        <c:numFmt formatCode="General" sourceLinked="1"/>
        <c:majorTickMark val="none"/>
        <c:minorTickMark val="none"/>
        <c:tickLblPos val="nextTo"/>
        <c:crossAx val="5617810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年齢</a:t>
            </a:r>
            <a:endParaRPr lang="en-GB" sz="1400">
              <a:effectLst/>
            </a:endParaRPr>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1-8AD4-4DCB-B960-97929CB74BB3}"/>
              </c:ext>
            </c:extLst>
          </c:dPt>
          <c:dPt>
            <c:idx val="2"/>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3-8AD4-4DCB-B960-97929CB74BB3}"/>
              </c:ext>
            </c:extLst>
          </c:dPt>
          <c:dPt>
            <c:idx val="3"/>
            <c:invertIfNegative val="0"/>
            <c:bubble3D val="0"/>
            <c:spPr>
              <a:solidFill>
                <a:schemeClr val="accent1">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5-8AD4-4DCB-B960-97929CB74BB3}"/>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Summer).xlsx]Breakdown'!$D$2:$J$2</c:f>
              <c:strCache>
                <c:ptCount val="6"/>
                <c:pt idx="0">
                  <c:v>0～17歳</c:v>
                </c:pt>
                <c:pt idx="1">
                  <c:v>18～24歳</c:v>
                </c:pt>
                <c:pt idx="2">
                  <c:v>25～34歳</c:v>
                </c:pt>
                <c:pt idx="3">
                  <c:v>35～44歳</c:v>
                </c:pt>
                <c:pt idx="4">
                  <c:v>45～54歳</c:v>
                </c:pt>
                <c:pt idx="5">
                  <c:v>55歳以上</c:v>
                </c:pt>
              </c:strCache>
              <c:extLst/>
            </c:strRef>
          </c:cat>
          <c:val>
            <c:numRef>
              <c:f>'[20180807 JLGC Event Questionnaire 2018 (Hyper Japan Summer).xlsx]Breakdown'!$D$3:$J$3</c:f>
              <c:numCache>
                <c:formatCode>General</c:formatCode>
                <c:ptCount val="6"/>
                <c:pt idx="0">
                  <c:v>11</c:v>
                </c:pt>
                <c:pt idx="1">
                  <c:v>30</c:v>
                </c:pt>
                <c:pt idx="2">
                  <c:v>83</c:v>
                </c:pt>
                <c:pt idx="3">
                  <c:v>28</c:v>
                </c:pt>
                <c:pt idx="4">
                  <c:v>28</c:v>
                </c:pt>
                <c:pt idx="5">
                  <c:v>14</c:v>
                </c:pt>
              </c:numCache>
              <c:extLst/>
            </c:numRef>
          </c:val>
          <c:extLst>
            <c:ext xmlns:c16="http://schemas.microsoft.com/office/drawing/2014/chart" uri="{C3380CC4-5D6E-409C-BE32-E72D297353CC}">
              <c16:uniqueId val="{00000006-8AD4-4DCB-B960-97929CB74BB3}"/>
            </c:ext>
          </c:extLst>
        </c:ser>
        <c:dLbls>
          <c:dLblPos val="inEnd"/>
          <c:showLegendKey val="0"/>
          <c:showVal val="1"/>
          <c:showCatName val="0"/>
          <c:showSerName val="0"/>
          <c:showPercent val="0"/>
          <c:showBubbleSize val="0"/>
        </c:dLbls>
        <c:gapWidth val="65"/>
        <c:axId val="560743760"/>
        <c:axId val="560742448"/>
      </c:barChart>
      <c:catAx>
        <c:axId val="5607437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560742448"/>
        <c:crosses val="autoZero"/>
        <c:auto val="1"/>
        <c:lblAlgn val="ctr"/>
        <c:lblOffset val="100"/>
        <c:noMultiLvlLbl val="0"/>
      </c:catAx>
      <c:valAx>
        <c:axId val="560742448"/>
        <c:scaling>
          <c:orientation val="minMax"/>
        </c:scaling>
        <c:delete val="1"/>
        <c:axPos val="l"/>
        <c:numFmt formatCode="General" sourceLinked="1"/>
        <c:majorTickMark val="none"/>
        <c:minorTickMark val="none"/>
        <c:tickLblPos val="nextTo"/>
        <c:crossAx val="56074376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ltLang="en-US"/>
              <a:t>性別</a:t>
            </a:r>
            <a:endParaRPr lang="en-GB"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Pt>
            <c:idx val="1"/>
            <c:invertIfNegative val="0"/>
            <c:bubble3D val="0"/>
            <c:spPr>
              <a:solidFill>
                <a:srgbClr val="C00000"/>
              </a:solidFill>
              <a:ln w="9525" cap="flat" cmpd="sng" algn="ctr">
                <a:solidFill>
                  <a:schemeClr val="lt1">
                    <a:alpha val="50000"/>
                  </a:schemeClr>
                </a:solidFill>
                <a:round/>
              </a:ln>
              <a:effectLst/>
            </c:spPr>
            <c:extLst>
              <c:ext xmlns:c16="http://schemas.microsoft.com/office/drawing/2014/chart" uri="{C3380CC4-5D6E-409C-BE32-E72D297353CC}">
                <c16:uniqueId val="{00000001-2522-4AE5-8872-708A4BF3406C}"/>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Summer).xlsx]Breakdown'!$A$2:$C$2</c:f>
              <c:strCache>
                <c:ptCount val="3"/>
                <c:pt idx="0">
                  <c:v>男性</c:v>
                </c:pt>
                <c:pt idx="1">
                  <c:v>女性</c:v>
                </c:pt>
                <c:pt idx="2">
                  <c:v>回答無し</c:v>
                </c:pt>
              </c:strCache>
            </c:strRef>
          </c:cat>
          <c:val>
            <c:numRef>
              <c:f>'[20180807 JLGC Event Questionnaire 2018 (Hyper Japan Summer).xlsx]Breakdown'!$A$3:$C$3</c:f>
              <c:numCache>
                <c:formatCode>General</c:formatCode>
                <c:ptCount val="3"/>
                <c:pt idx="0">
                  <c:v>78</c:v>
                </c:pt>
                <c:pt idx="1">
                  <c:v>110</c:v>
                </c:pt>
                <c:pt idx="2">
                  <c:v>10</c:v>
                </c:pt>
              </c:numCache>
            </c:numRef>
          </c:val>
          <c:extLst>
            <c:ext xmlns:c16="http://schemas.microsoft.com/office/drawing/2014/chart" uri="{C3380CC4-5D6E-409C-BE32-E72D297353CC}">
              <c16:uniqueId val="{00000002-2522-4AE5-8872-708A4BF3406C}"/>
            </c:ext>
          </c:extLst>
        </c:ser>
        <c:dLbls>
          <c:showLegendKey val="0"/>
          <c:showVal val="1"/>
          <c:showCatName val="0"/>
          <c:showSerName val="0"/>
          <c:showPercent val="0"/>
          <c:showBubbleSize val="0"/>
        </c:dLbls>
        <c:gapWidth val="65"/>
        <c:axId val="447995592"/>
        <c:axId val="448004120"/>
      </c:barChart>
      <c:catAx>
        <c:axId val="4479955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48004120"/>
        <c:crosses val="autoZero"/>
        <c:auto val="1"/>
        <c:lblAlgn val="ctr"/>
        <c:lblOffset val="100"/>
        <c:noMultiLvlLbl val="0"/>
      </c:catAx>
      <c:valAx>
        <c:axId val="448004120"/>
        <c:scaling>
          <c:orientation val="minMax"/>
        </c:scaling>
        <c:delete val="1"/>
        <c:axPos val="l"/>
        <c:numFmt formatCode="General" sourceLinked="1"/>
        <c:majorTickMark val="none"/>
        <c:minorTickMark val="none"/>
        <c:tickLblPos val="nextTo"/>
        <c:crossAx val="44799559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r>
              <a:rPr lang="ja-JP"/>
              <a:t>訪日回数</a:t>
            </a:r>
            <a:r>
              <a:rPr lang="ja-JP" sz="1400" b="1" i="0" baseline="0">
                <a:effectLst/>
              </a:rPr>
              <a:t>（性別、１８歳以上）</a:t>
            </a:r>
            <a:endParaRPr lang="en-GB" sz="1400">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75000"/>
                    <a:lumOff val="25000"/>
                  </a:sysClr>
                </a:solidFill>
              </a:defRPr>
            </a:pPr>
            <a:endParaRPr lang="en-GB"/>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lumMod val="75000"/>
                  <a:lumOff val="25000"/>
                </a:sysClr>
              </a:solidFill>
              <a:latin typeface="+mn-lt"/>
              <a:ea typeface="+mn-ea"/>
              <a:cs typeface="+mn-cs"/>
            </a:defRPr>
          </a:pPr>
          <a:endParaRPr lang="en-US"/>
        </a:p>
      </c:txPr>
    </c:title>
    <c:autoTitleDeleted val="0"/>
    <c:plotArea>
      <c:layout/>
      <c:barChart>
        <c:barDir val="col"/>
        <c:grouping val="clustered"/>
        <c:varyColors val="0"/>
        <c:ser>
          <c:idx val="0"/>
          <c:order val="0"/>
          <c:tx>
            <c:v>男性</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ADULTS'!$O$2:$S$2</c:f>
              <c:strCache>
                <c:ptCount val="4"/>
                <c:pt idx="0">
                  <c:v>0回</c:v>
                </c:pt>
                <c:pt idx="1">
                  <c:v>1回</c:v>
                </c:pt>
                <c:pt idx="2">
                  <c:v>2回</c:v>
                </c:pt>
                <c:pt idx="3">
                  <c:v>3回以上</c:v>
                </c:pt>
              </c:strCache>
              <c:extLst/>
            </c:strRef>
          </c:cat>
          <c:val>
            <c:numRef>
              <c:f>'[20180807 JLGC Event Questionnaire 2018 (Hyper Japan Summer).xlsx]Gender ADULTS'!$O$6:$S$6</c:f>
              <c:numCache>
                <c:formatCode>0%</c:formatCode>
                <c:ptCount val="4"/>
                <c:pt idx="0">
                  <c:v>0.46666666666666667</c:v>
                </c:pt>
                <c:pt idx="1">
                  <c:v>0.22666666666666666</c:v>
                </c:pt>
                <c:pt idx="2">
                  <c:v>0.16</c:v>
                </c:pt>
                <c:pt idx="3">
                  <c:v>0.14666666666666667</c:v>
                </c:pt>
              </c:numCache>
              <c:extLst/>
            </c:numRef>
          </c:val>
          <c:extLst>
            <c:ext xmlns:c16="http://schemas.microsoft.com/office/drawing/2014/chart" uri="{C3380CC4-5D6E-409C-BE32-E72D297353CC}">
              <c16:uniqueId val="{00000000-9651-4CD6-A6F5-A75821AEBF4D}"/>
            </c:ext>
          </c:extLst>
        </c:ser>
        <c:ser>
          <c:idx val="1"/>
          <c:order val="1"/>
          <c:tx>
            <c:v>女性</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'[20180807 JLGC Event Questionnaire 2018 (Hyper Japan Summer).xlsx]Gender ADULTS'!$O$2:$S$2</c:f>
              <c:strCache>
                <c:ptCount val="4"/>
                <c:pt idx="0">
                  <c:v>0回</c:v>
                </c:pt>
                <c:pt idx="1">
                  <c:v>1回</c:v>
                </c:pt>
                <c:pt idx="2">
                  <c:v>2回</c:v>
                </c:pt>
                <c:pt idx="3">
                  <c:v>3回以上</c:v>
                </c:pt>
              </c:strCache>
              <c:extLst/>
            </c:strRef>
          </c:cat>
          <c:val>
            <c:numRef>
              <c:f>'[20180807 JLGC Event Questionnaire 2018 (Hyper Japan Summer).xlsx]Gender ADULTS'!$O$7:$S$7</c:f>
              <c:numCache>
                <c:formatCode>0%</c:formatCode>
                <c:ptCount val="4"/>
                <c:pt idx="0">
                  <c:v>0.68627450980392157</c:v>
                </c:pt>
                <c:pt idx="1">
                  <c:v>0.20588235294117646</c:v>
                </c:pt>
                <c:pt idx="2">
                  <c:v>5.8823529411764705E-2</c:v>
                </c:pt>
                <c:pt idx="3">
                  <c:v>4.9019607843137254E-2</c:v>
                </c:pt>
              </c:numCache>
              <c:extLst/>
            </c:numRef>
          </c:val>
          <c:extLst>
            <c:ext xmlns:c16="http://schemas.microsoft.com/office/drawing/2014/chart" uri="{C3380CC4-5D6E-409C-BE32-E72D297353CC}">
              <c16:uniqueId val="{00000001-9651-4CD6-A6F5-A75821AEBF4D}"/>
            </c:ext>
          </c:extLst>
        </c:ser>
        <c:dLbls>
          <c:dLblPos val="inEnd"/>
          <c:showLegendKey val="0"/>
          <c:showVal val="1"/>
          <c:showCatName val="0"/>
          <c:showSerName val="0"/>
          <c:showPercent val="0"/>
          <c:showBubbleSize val="0"/>
        </c:dLbls>
        <c:gapWidth val="65"/>
        <c:axId val="467680560"/>
        <c:axId val="467677608"/>
      </c:barChart>
      <c:catAx>
        <c:axId val="4676805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67677608"/>
        <c:crosses val="autoZero"/>
        <c:auto val="1"/>
        <c:lblAlgn val="ctr"/>
        <c:lblOffset val="100"/>
        <c:noMultiLvlLbl val="0"/>
      </c:catAx>
      <c:valAx>
        <c:axId val="467677608"/>
        <c:scaling>
          <c:orientation val="minMax"/>
        </c:scaling>
        <c:delete val="1"/>
        <c:axPos val="l"/>
        <c:numFmt formatCode="0%" sourceLinked="1"/>
        <c:majorTickMark val="none"/>
        <c:minorTickMark val="none"/>
        <c:tickLblPos val="nextTo"/>
        <c:crossAx val="46768056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8940800" y="4206240"/>
            <a:ext cx="1280160" cy="457200"/>
          </a:xfrm>
        </p:spPr>
        <p:txBody>
          <a:bodyPr/>
          <a:lstStyle/>
          <a:p>
            <a:fld id="{32107797-342A-4433-9CCB-39F8BECD6C1F}" type="datetimeFigureOut">
              <a:rPr lang="en-GB" smtClean="0"/>
              <a:t>08/08/2018</a:t>
            </a:fld>
            <a:endParaRPr lang="en-GB"/>
          </a:p>
        </p:txBody>
      </p:sp>
      <p:sp>
        <p:nvSpPr>
          <p:cNvPr id="17" name="フッター プレースホルダー 16"/>
          <p:cNvSpPr>
            <a:spLocks noGrp="1"/>
          </p:cNvSpPr>
          <p:nvPr>
            <p:ph type="ftr" sz="quarter" idx="11"/>
          </p:nvPr>
        </p:nvSpPr>
        <p:spPr>
          <a:xfrm>
            <a:off x="7213600" y="4205288"/>
            <a:ext cx="1727200" cy="457200"/>
          </a:xfrm>
        </p:spPr>
        <p:txBody>
          <a:bodyPr/>
          <a:lstStyle/>
          <a:p>
            <a:endParaRPr lang="en-GB"/>
          </a:p>
        </p:txBody>
      </p:sp>
      <p:sp>
        <p:nvSpPr>
          <p:cNvPr id="29" name="スライド番号プレースホルダー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B8A0B50B-7484-4A02-B239-6AD1B892B0E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32107797-342A-4433-9CCB-39F8BECD6C1F}" type="datetimeFigureOut">
              <a:rPr lang="en-GB" smtClean="0"/>
              <a:t>08/08/2018</a:t>
            </a:fld>
            <a:endParaRPr lang="en-GB"/>
          </a:p>
        </p:txBody>
      </p:sp>
      <p:sp>
        <p:nvSpPr>
          <p:cNvPr id="5" name="フッター プレースホルダー 4"/>
          <p:cNvSpPr>
            <a:spLocks noGrp="1"/>
          </p:cNvSpPr>
          <p:nvPr>
            <p:ph type="ftr" sz="quarter" idx="11"/>
          </p:nvPr>
        </p:nvSpPr>
        <p:spPr/>
        <p:txBody>
          <a:bodyPr/>
          <a:lstStyle/>
          <a:p>
            <a:endParaRPr lang="en-GB"/>
          </a:p>
        </p:txBody>
      </p:sp>
      <p:sp>
        <p:nvSpPr>
          <p:cNvPr id="6" name="スライド番号プレースホルダー 5"/>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42400" y="1143000"/>
            <a:ext cx="2540000" cy="5486400"/>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1143000"/>
            <a:ext cx="8331200" cy="54864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32107797-342A-4433-9CCB-39F8BECD6C1F}" type="datetimeFigureOut">
              <a:rPr lang="en-GB" smtClean="0"/>
              <a:t>08/08/2018</a:t>
            </a:fld>
            <a:endParaRPr lang="en-GB"/>
          </a:p>
        </p:txBody>
      </p:sp>
      <p:sp>
        <p:nvSpPr>
          <p:cNvPr id="5" name="フッター プレースホルダー 4"/>
          <p:cNvSpPr>
            <a:spLocks noGrp="1"/>
          </p:cNvSpPr>
          <p:nvPr>
            <p:ph type="ftr" sz="quarter" idx="11"/>
          </p:nvPr>
        </p:nvSpPr>
        <p:spPr/>
        <p:txBody>
          <a:bodyPr/>
          <a:lstStyle/>
          <a:p>
            <a:endParaRPr lang="en-GB"/>
          </a:p>
        </p:txBody>
      </p:sp>
      <p:sp>
        <p:nvSpPr>
          <p:cNvPr id="6" name="スライド番号プレースホルダー 5"/>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32107797-342A-4433-9CCB-39F8BECD6C1F}" type="datetimeFigureOut">
              <a:rPr lang="en-GB" smtClean="0"/>
              <a:t>08/08/2018</a:t>
            </a:fld>
            <a:endParaRPr lang="en-GB"/>
          </a:p>
        </p:txBody>
      </p:sp>
      <p:sp>
        <p:nvSpPr>
          <p:cNvPr id="5" name="フッター プレースホルダー 4"/>
          <p:cNvSpPr>
            <a:spLocks noGrp="1"/>
          </p:cNvSpPr>
          <p:nvPr>
            <p:ph type="ftr" sz="quarter" idx="11"/>
          </p:nvPr>
        </p:nvSpPr>
        <p:spPr/>
        <p:txBody>
          <a:bodyPr/>
          <a:lstStyle/>
          <a:p>
            <a:endParaRPr lang="en-GB"/>
          </a:p>
        </p:txBody>
      </p:sp>
      <p:sp>
        <p:nvSpPr>
          <p:cNvPr id="6" name="スライド番号プレースホルダー 5"/>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fld id="{32107797-342A-4433-9CCB-39F8BECD6C1F}" type="datetimeFigureOut">
              <a:rPr lang="en-GB" smtClean="0"/>
              <a:t>08/08/2018</a:t>
            </a:fld>
            <a:endParaRPr lang="en-GB"/>
          </a:p>
        </p:txBody>
      </p:sp>
      <p:sp>
        <p:nvSpPr>
          <p:cNvPr id="5" name="フッター プレースホルダー 4"/>
          <p:cNvSpPr>
            <a:spLocks noGrp="1"/>
          </p:cNvSpPr>
          <p:nvPr>
            <p:ph type="ftr" sz="quarter" idx="11"/>
          </p:nvPr>
        </p:nvSpPr>
        <p:spPr/>
        <p:txBody>
          <a:bodyPr/>
          <a:lstStyle/>
          <a:p>
            <a:endParaRPr lang="en-GB"/>
          </a:p>
        </p:txBody>
      </p:sp>
      <p:sp>
        <p:nvSpPr>
          <p:cNvPr id="6" name="スライド番号プレースホルダー 5"/>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32107797-342A-4433-9CCB-39F8BECD6C1F}" type="datetimeFigureOut">
              <a:rPr lang="en-GB" smtClean="0"/>
              <a:t>08/08/2018</a:t>
            </a:fld>
            <a:endParaRPr lang="en-GB"/>
          </a:p>
        </p:txBody>
      </p:sp>
      <p:sp>
        <p:nvSpPr>
          <p:cNvPr id="6" name="フッター プレースホルダー 5"/>
          <p:cNvSpPr>
            <a:spLocks noGrp="1"/>
          </p:cNvSpPr>
          <p:nvPr>
            <p:ph type="ftr" sz="quarter" idx="11"/>
          </p:nvPr>
        </p:nvSpPr>
        <p:spPr/>
        <p:txBody>
          <a:bodyPr/>
          <a:lstStyle/>
          <a:p>
            <a:endParaRPr lang="en-GB"/>
          </a:p>
        </p:txBody>
      </p:sp>
      <p:sp>
        <p:nvSpPr>
          <p:cNvPr id="7" name="スライド番号プレースホルダー 6"/>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1143000"/>
            <a:ext cx="11176000" cy="1069848"/>
          </a:xfrm>
        </p:spPr>
        <p:txBody>
          <a:bodyPr anchor="ctr"/>
          <a:lstStyle>
            <a:lvl1pPr>
              <a:defRPr sz="4000" b="0" i="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ー 25"/>
          <p:cNvSpPr>
            <a:spLocks noGrp="1"/>
          </p:cNvSpPr>
          <p:nvPr>
            <p:ph type="dt" sz="half" idx="10"/>
          </p:nvPr>
        </p:nvSpPr>
        <p:spPr/>
        <p:txBody>
          <a:bodyPr rtlCol="0"/>
          <a:lstStyle/>
          <a:p>
            <a:fld id="{32107797-342A-4433-9CCB-39F8BECD6C1F}" type="datetimeFigureOut">
              <a:rPr lang="en-GB" smtClean="0"/>
              <a:t>08/08/2018</a:t>
            </a:fld>
            <a:endParaRPr lang="en-GB"/>
          </a:p>
        </p:txBody>
      </p:sp>
      <p:sp>
        <p:nvSpPr>
          <p:cNvPr id="27" name="スライド番号プレースホルダー 26"/>
          <p:cNvSpPr>
            <a:spLocks noGrp="1"/>
          </p:cNvSpPr>
          <p:nvPr>
            <p:ph type="sldNum" sz="quarter" idx="11"/>
          </p:nvPr>
        </p:nvSpPr>
        <p:spPr/>
        <p:txBody>
          <a:bodyPr rtlCol="0"/>
          <a:lstStyle/>
          <a:p>
            <a:fld id="{B8A0B50B-7484-4A02-B239-6AD1B892B0E9}" type="slidenum">
              <a:rPr lang="en-GB" smtClean="0"/>
              <a:t>‹#›</a:t>
            </a:fld>
            <a:endParaRPr lang="en-GB"/>
          </a:p>
        </p:txBody>
      </p:sp>
      <p:sp>
        <p:nvSpPr>
          <p:cNvPr id="28" name="フッター プレースホルダー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8778240" y="612648"/>
            <a:ext cx="1276352" cy="457200"/>
          </a:xfrm>
        </p:spPr>
        <p:txBody>
          <a:bodyPr/>
          <a:lstStyle/>
          <a:p>
            <a:fld id="{32107797-342A-4433-9CCB-39F8BECD6C1F}" type="datetimeFigureOut">
              <a:rPr lang="en-GB" smtClean="0"/>
              <a:t>08/08/2018</a:t>
            </a:fld>
            <a:endParaRPr lang="en-GB"/>
          </a:p>
        </p:txBody>
      </p:sp>
      <p:sp>
        <p:nvSpPr>
          <p:cNvPr id="4" name="フッター プレースホルダー 3"/>
          <p:cNvSpPr>
            <a:spLocks noGrp="1"/>
          </p:cNvSpPr>
          <p:nvPr>
            <p:ph type="ftr" sz="quarter" idx="11"/>
          </p:nvPr>
        </p:nvSpPr>
        <p:spPr>
          <a:xfrm>
            <a:off x="7010400" y="612648"/>
            <a:ext cx="1767840" cy="457200"/>
          </a:xfrm>
        </p:spPr>
        <p:txBody>
          <a:bodyPr/>
          <a:lstStyle/>
          <a:p>
            <a:endParaRPr lang="en-GB"/>
          </a:p>
        </p:txBody>
      </p:sp>
      <p:sp>
        <p:nvSpPr>
          <p:cNvPr id="5" name="スライド番号プレースホルダー 4"/>
          <p:cNvSpPr>
            <a:spLocks noGrp="1"/>
          </p:cNvSpPr>
          <p:nvPr>
            <p:ph type="sldNum" sz="quarter" idx="12"/>
          </p:nvPr>
        </p:nvSpPr>
        <p:spPr>
          <a:xfrm>
            <a:off x="10899648" y="2272"/>
            <a:ext cx="1016000" cy="365760"/>
          </a:xfrm>
        </p:spPr>
        <p:txBody>
          <a:bodyPr/>
          <a:lstStyle/>
          <a:p>
            <a:fld id="{B8A0B50B-7484-4A02-B239-6AD1B892B0E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107797-342A-4433-9CCB-39F8BECD6C1F}" type="datetimeFigureOut">
              <a:rPr lang="en-GB" smtClean="0"/>
              <a:t>08/08/2018</a:t>
            </a:fld>
            <a:endParaRPr lang="en-GB"/>
          </a:p>
        </p:txBody>
      </p:sp>
      <p:sp>
        <p:nvSpPr>
          <p:cNvPr id="3" name="フッター プレースホルダー 2"/>
          <p:cNvSpPr>
            <a:spLocks noGrp="1"/>
          </p:cNvSpPr>
          <p:nvPr>
            <p:ph type="ftr" sz="quarter" idx="11"/>
          </p:nvPr>
        </p:nvSpPr>
        <p:spPr/>
        <p:txBody>
          <a:bodyPr/>
          <a:lstStyle/>
          <a:p>
            <a:endParaRPr lang="en-GB"/>
          </a:p>
        </p:txBody>
      </p:sp>
      <p:sp>
        <p:nvSpPr>
          <p:cNvPr id="4" name="スライド番号プレースホルダー 3"/>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137995" y="1101970"/>
            <a:ext cx="4511040" cy="877824"/>
          </a:xfrm>
        </p:spPr>
        <p:txBody>
          <a:bodyPr anchor="b"/>
          <a:lstStyle>
            <a:lvl1pPr algn="l">
              <a:buNone/>
              <a:defRPr sz="1800" b="1"/>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32107797-342A-4433-9CCB-39F8BECD6C1F}" type="datetimeFigureOut">
              <a:rPr lang="en-GB" smtClean="0"/>
              <a:t>08/08/2018</a:t>
            </a:fld>
            <a:endParaRPr lang="en-GB"/>
          </a:p>
        </p:txBody>
      </p:sp>
      <p:sp>
        <p:nvSpPr>
          <p:cNvPr id="6" name="フッター プレースホルダー 5"/>
          <p:cNvSpPr>
            <a:spLocks noGrp="1"/>
          </p:cNvSpPr>
          <p:nvPr>
            <p:ph type="ftr" sz="quarter" idx="11"/>
          </p:nvPr>
        </p:nvSpPr>
        <p:spPr/>
        <p:txBody>
          <a:bodyPr/>
          <a:lstStyle/>
          <a:p>
            <a:endParaRPr lang="en-GB"/>
          </a:p>
        </p:txBody>
      </p:sp>
      <p:sp>
        <p:nvSpPr>
          <p:cNvPr id="7" name="スライド番号プレースホルダー 6"/>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32107797-342A-4433-9CCB-39F8BECD6C1F}" type="datetimeFigureOut">
              <a:rPr lang="en-GB" smtClean="0"/>
              <a:t>08/08/2018</a:t>
            </a:fld>
            <a:endParaRPr lang="en-GB"/>
          </a:p>
        </p:txBody>
      </p:sp>
      <p:sp>
        <p:nvSpPr>
          <p:cNvPr id="6" name="フッター プレースホルダー 5"/>
          <p:cNvSpPr>
            <a:spLocks noGrp="1"/>
          </p:cNvSpPr>
          <p:nvPr>
            <p:ph type="ftr" sz="quarter" idx="11"/>
          </p:nvPr>
        </p:nvSpPr>
        <p:spPr/>
        <p:txBody>
          <a:bodyPr/>
          <a:lstStyle/>
          <a:p>
            <a:endParaRPr lang="en-GB"/>
          </a:p>
        </p:txBody>
      </p:sp>
      <p:sp>
        <p:nvSpPr>
          <p:cNvPr id="7" name="スライド番号プレースホルダー 6"/>
          <p:cNvSpPr>
            <a:spLocks noGrp="1"/>
          </p:cNvSpPr>
          <p:nvPr>
            <p:ph type="sldNum" sz="quarter" idx="12"/>
          </p:nvPr>
        </p:nvSpPr>
        <p:spPr/>
        <p:txBody>
          <a:bodyPr/>
          <a:lstStyle/>
          <a:p>
            <a:fld id="{B8A0B50B-7484-4A02-B239-6AD1B892B0E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609600" y="1143000"/>
            <a:ext cx="10972800" cy="106680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32107797-342A-4433-9CCB-39F8BECD6C1F}" type="datetimeFigureOut">
              <a:rPr lang="en-GB" smtClean="0"/>
              <a:t>08/08/2018</a:t>
            </a:fld>
            <a:endParaRPr lang="en-GB"/>
          </a:p>
        </p:txBody>
      </p:sp>
      <p:sp>
        <p:nvSpPr>
          <p:cNvPr id="3" name="フッター プレースホルダー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スライド番号プレースホルダー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B8A0B50B-7484-4A02-B239-6AD1B892B0E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 Id="rId9" Type="http://schemas.openxmlformats.org/officeDocument/2006/relationships/chart" Target="../charts/chart8.xml"/></Relationships>
</file>

<file path=ppt/slides/_rels/slide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 Id="rId5" Type="http://schemas.openxmlformats.org/officeDocument/2006/relationships/chart" Target="../charts/chart19.xml"/><Relationship Id="rId4" Type="http://schemas.openxmlformats.org/officeDocument/2006/relationships/chart" Target="../charts/chart18.xml"/></Relationships>
</file>

<file path=ppt/slides/_rels/slide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 Id="rId5" Type="http://schemas.openxmlformats.org/officeDocument/2006/relationships/chart" Target="../charts/chart23.xml"/><Relationship Id="rId4" Type="http://schemas.openxmlformats.org/officeDocument/2006/relationships/chart" Target="../charts/chart22.xml"/></Relationships>
</file>

<file path=ppt/slides/_rels/slide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 Id="rId5" Type="http://schemas.openxmlformats.org/officeDocument/2006/relationships/chart" Target="../charts/chart27.xml"/><Relationship Id="rId4" Type="http://schemas.openxmlformats.org/officeDocument/2006/relationships/chart" Target="../charts/chart26.xml"/></Relationships>
</file>

<file path=ppt/slides/_rels/slide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 Id="rId5" Type="http://schemas.openxmlformats.org/officeDocument/2006/relationships/chart" Target="../charts/chart31.xml"/><Relationship Id="rId4" Type="http://schemas.openxmlformats.org/officeDocument/2006/relationships/chart" Target="../charts/char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7325" y="1958975"/>
            <a:ext cx="11277600" cy="1470025"/>
          </a:xfrm>
        </p:spPr>
        <p:txBody>
          <a:bodyPr>
            <a:normAutofit/>
          </a:bodyPr>
          <a:lstStyle/>
          <a:p>
            <a:r>
              <a:rPr lang="en-US" dirty="0" smtClean="0"/>
              <a:t>Hyper Japan Summer 2018</a:t>
            </a:r>
            <a:r>
              <a:rPr lang="en-GB" altLang="ja-JP" dirty="0" smtClean="0"/>
              <a:t/>
            </a:r>
            <a:br>
              <a:rPr lang="en-GB" altLang="ja-JP" dirty="0" smtClean="0"/>
            </a:br>
            <a:r>
              <a:rPr lang="ja-JP" altLang="en-US" sz="4000" dirty="0" smtClean="0"/>
              <a:t>（英国・ロンドン）</a:t>
            </a:r>
            <a:endParaRPr lang="en-GB" sz="4000" dirty="0"/>
          </a:p>
        </p:txBody>
      </p:sp>
      <p:sp>
        <p:nvSpPr>
          <p:cNvPr id="3" name="Subtitle 2"/>
          <p:cNvSpPr>
            <a:spLocks noGrp="1"/>
          </p:cNvSpPr>
          <p:nvPr>
            <p:ph type="subTitle" idx="1"/>
          </p:nvPr>
        </p:nvSpPr>
        <p:spPr>
          <a:xfrm>
            <a:off x="1524000" y="4339017"/>
            <a:ext cx="9144000" cy="1655762"/>
          </a:xfrm>
        </p:spPr>
        <p:txBody>
          <a:bodyPr>
            <a:normAutofit/>
          </a:bodyPr>
          <a:lstStyle/>
          <a:p>
            <a:r>
              <a:rPr lang="ja-JP" altLang="en-US" sz="4000" dirty="0" smtClean="0">
                <a:latin typeface="+mj-ea"/>
                <a:ea typeface="+mj-ea"/>
              </a:rPr>
              <a:t>アンケート回答</a:t>
            </a:r>
            <a:endParaRPr lang="en-GB" sz="4000" dirty="0">
              <a:latin typeface="+mj-ea"/>
              <a:ea typeface="+mj-ea"/>
            </a:endParaRPr>
          </a:p>
        </p:txBody>
      </p:sp>
    </p:spTree>
    <p:extLst>
      <p:ext uri="{BB962C8B-B14F-4D97-AF65-F5344CB8AC3E}">
        <p14:creationId xmlns:p14="http://schemas.microsoft.com/office/powerpoint/2010/main" val="1797047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Interesting </a:t>
            </a:r>
            <a:r>
              <a:rPr lang="en-GB" b="1" dirty="0" smtClean="0"/>
              <a:t>points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People aged 18-24 prioritise budget over everything else, whereas other age groups prioritise attractions (</a:t>
            </a:r>
            <a:r>
              <a:rPr lang="ja-JP" altLang="en-US" dirty="0" smtClean="0"/>
              <a:t>地方の魅力）</a:t>
            </a:r>
            <a:r>
              <a:rPr lang="en-US" altLang="ja-JP" dirty="0" smtClean="0"/>
              <a:t>.</a:t>
            </a:r>
          </a:p>
          <a:p>
            <a:endParaRPr lang="en-US" altLang="ja-JP" dirty="0"/>
          </a:p>
          <a:p>
            <a:r>
              <a:rPr lang="en-US" dirty="0"/>
              <a:t>The low volume of 18-24 year </a:t>
            </a:r>
            <a:r>
              <a:rPr lang="en-US" dirty="0" smtClean="0"/>
              <a:t>old respondents </a:t>
            </a:r>
            <a:r>
              <a:rPr lang="en-US" dirty="0"/>
              <a:t>does not mean that young people are not interested in travelling to Japan, </a:t>
            </a:r>
            <a:r>
              <a:rPr lang="en-US" dirty="0" smtClean="0"/>
              <a:t>rather that they understand that travel to Japan is expensive and therefore had less of a need to visit the JLGC booth.</a:t>
            </a:r>
            <a:endParaRPr lang="en-US" dirty="0"/>
          </a:p>
          <a:p>
            <a:pPr marL="109728" indent="0">
              <a:buNone/>
            </a:pPr>
            <a:endParaRPr lang="en-US" altLang="ja-JP" dirty="0" smtClean="0"/>
          </a:p>
          <a:p>
            <a:r>
              <a:rPr lang="en-GB" dirty="0" smtClean="0"/>
              <a:t>Regarding influence of social media, people </a:t>
            </a:r>
            <a:r>
              <a:rPr lang="en-GB" dirty="0"/>
              <a:t>aged </a:t>
            </a:r>
            <a:r>
              <a:rPr lang="en-GB" dirty="0" smtClean="0"/>
              <a:t>18-24 are highly influenced. Surprisingly, 25-34 year olds are less influenced by social media than 25-44 year olds.</a:t>
            </a:r>
          </a:p>
          <a:p>
            <a:endParaRPr lang="en-US" dirty="0" smtClean="0"/>
          </a:p>
          <a:p>
            <a:r>
              <a:rPr lang="en-US" dirty="0" smtClean="0"/>
              <a:t>Women are more likely to seek information from guidebooks and online user reviews compared to men. </a:t>
            </a:r>
          </a:p>
          <a:p>
            <a:endParaRPr lang="en-US" dirty="0"/>
          </a:p>
          <a:p>
            <a:r>
              <a:rPr lang="en-US" dirty="0" smtClean="0"/>
              <a:t>There were more women who answered the survey than men. </a:t>
            </a:r>
            <a:r>
              <a:rPr lang="en-US" dirty="0" smtClean="0"/>
              <a:t>It is difficult to determine whether it is because there were more women at the event, or whether they were more willing to answer the survey.</a:t>
            </a:r>
          </a:p>
          <a:p>
            <a:endParaRPr lang="en-US" dirty="0"/>
          </a:p>
          <a:p>
            <a:r>
              <a:rPr lang="en-US" dirty="0" smtClean="0"/>
              <a:t>41% of the respondents had been to Japan </a:t>
            </a:r>
            <a:r>
              <a:rPr lang="en-US" smtClean="0"/>
              <a:t>before.</a:t>
            </a:r>
            <a:endParaRPr lang="en-US" dirty="0"/>
          </a:p>
          <a:p>
            <a:endParaRPr lang="en-GB" dirty="0" smtClean="0"/>
          </a:p>
        </p:txBody>
      </p:sp>
    </p:spTree>
    <p:extLst>
      <p:ext uri="{BB962C8B-B14F-4D97-AF65-F5344CB8AC3E}">
        <p14:creationId xmlns:p14="http://schemas.microsoft.com/office/powerpoint/2010/main" val="286710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lessons </a:t>
            </a:r>
            <a:r>
              <a:rPr lang="en-GB" b="1" dirty="0" smtClean="0"/>
              <a:t>learned</a:t>
            </a:r>
            <a:endParaRPr lang="en-GB" dirty="0"/>
          </a:p>
        </p:txBody>
      </p:sp>
      <p:sp>
        <p:nvSpPr>
          <p:cNvPr id="3" name="Content Placeholder 2"/>
          <p:cNvSpPr>
            <a:spLocks noGrp="1"/>
          </p:cNvSpPr>
          <p:nvPr>
            <p:ph idx="1"/>
          </p:nvPr>
        </p:nvSpPr>
        <p:spPr/>
        <p:txBody>
          <a:bodyPr>
            <a:normAutofit lnSpcReduction="10000"/>
          </a:bodyPr>
          <a:lstStyle/>
          <a:p>
            <a:r>
              <a:rPr lang="en-GB" dirty="0" smtClean="0"/>
              <a:t>Spring </a:t>
            </a:r>
            <a:r>
              <a:rPr lang="en-GB" dirty="0" smtClean="0"/>
              <a:t>is the most popular season for attracting </a:t>
            </a:r>
            <a:r>
              <a:rPr lang="en-GB" dirty="0" smtClean="0"/>
              <a:t>British visitors </a:t>
            </a:r>
            <a:r>
              <a:rPr lang="en-GB" dirty="0" smtClean="0"/>
              <a:t>and should be a point of consideration when developing tourism strategies.</a:t>
            </a:r>
          </a:p>
          <a:p>
            <a:endParaRPr lang="en-GB" dirty="0"/>
          </a:p>
          <a:p>
            <a:r>
              <a:rPr lang="en-GB" dirty="0" smtClean="0"/>
              <a:t>British </a:t>
            </a:r>
            <a:r>
              <a:rPr lang="en-GB" dirty="0" smtClean="0"/>
              <a:t>visitors are looking to visit for </a:t>
            </a:r>
            <a:r>
              <a:rPr lang="en-GB" dirty="0" smtClean="0"/>
              <a:t>1-2 </a:t>
            </a:r>
            <a:r>
              <a:rPr lang="en-GB" dirty="0" smtClean="0"/>
              <a:t>weeks, which provides opportunities for JR Pass sales and touring of multiple locations</a:t>
            </a:r>
            <a:r>
              <a:rPr lang="en-GB" dirty="0" smtClean="0"/>
              <a:t>.</a:t>
            </a:r>
          </a:p>
          <a:p>
            <a:endParaRPr lang="en-US" dirty="0"/>
          </a:p>
          <a:p>
            <a:r>
              <a:rPr lang="en-US" dirty="0" smtClean="0"/>
              <a:t>Videos and TV shows are seen as the most popular source of information about Japan. Video PR material catered to British (or English speaking) audiences could be influential.</a:t>
            </a:r>
            <a:endParaRPr lang="en-GB" dirty="0"/>
          </a:p>
        </p:txBody>
      </p:sp>
    </p:spTree>
    <p:extLst>
      <p:ext uri="{BB962C8B-B14F-4D97-AF65-F5344CB8AC3E}">
        <p14:creationId xmlns:p14="http://schemas.microsoft.com/office/powerpoint/2010/main" val="398909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 name="Chart 20"/>
          <p:cNvGraphicFramePr>
            <a:graphicFrameLocks/>
          </p:cNvGraphicFramePr>
          <p:nvPr>
            <p:extLst>
              <p:ext uri="{D42A27DB-BD31-4B8C-83A1-F6EECF244321}">
                <p14:modId xmlns:p14="http://schemas.microsoft.com/office/powerpoint/2010/main" val="3109783437"/>
              </p:ext>
            </p:extLst>
          </p:nvPr>
        </p:nvGraphicFramePr>
        <p:xfrm>
          <a:off x="8152032" y="2358331"/>
          <a:ext cx="3502823" cy="43327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a:graphicFrameLocks/>
          </p:cNvGraphicFramePr>
          <p:nvPr>
            <p:extLst>
              <p:ext uri="{D42A27DB-BD31-4B8C-83A1-F6EECF244321}">
                <p14:modId xmlns:p14="http://schemas.microsoft.com/office/powerpoint/2010/main" val="2991088781"/>
              </p:ext>
            </p:extLst>
          </p:nvPr>
        </p:nvGraphicFramePr>
        <p:xfrm>
          <a:off x="4337273" y="4592982"/>
          <a:ext cx="3479006" cy="20825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p:cNvGraphicFramePr>
            <a:graphicFrameLocks/>
          </p:cNvGraphicFramePr>
          <p:nvPr>
            <p:extLst>
              <p:ext uri="{D42A27DB-BD31-4B8C-83A1-F6EECF244321}">
                <p14:modId xmlns:p14="http://schemas.microsoft.com/office/powerpoint/2010/main" val="3398197172"/>
              </p:ext>
            </p:extLst>
          </p:nvPr>
        </p:nvGraphicFramePr>
        <p:xfrm>
          <a:off x="512984" y="4581432"/>
          <a:ext cx="3464719" cy="209409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p:cNvGraphicFramePr>
            <a:graphicFrameLocks/>
          </p:cNvGraphicFramePr>
          <p:nvPr>
            <p:extLst>
              <p:ext uri="{D42A27DB-BD31-4B8C-83A1-F6EECF244321}">
                <p14:modId xmlns:p14="http://schemas.microsoft.com/office/powerpoint/2010/main" val="1212645224"/>
              </p:ext>
            </p:extLst>
          </p:nvPr>
        </p:nvGraphicFramePr>
        <p:xfrm>
          <a:off x="4337274" y="2358331"/>
          <a:ext cx="3479006" cy="209409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Chart 17"/>
          <p:cNvGraphicFramePr>
            <a:graphicFrameLocks/>
          </p:cNvGraphicFramePr>
          <p:nvPr>
            <p:extLst>
              <p:ext uri="{D42A27DB-BD31-4B8C-83A1-F6EECF244321}">
                <p14:modId xmlns:p14="http://schemas.microsoft.com/office/powerpoint/2010/main" val="4053294846"/>
              </p:ext>
            </p:extLst>
          </p:nvPr>
        </p:nvGraphicFramePr>
        <p:xfrm>
          <a:off x="512984" y="2336191"/>
          <a:ext cx="3488536" cy="212682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Chart 16"/>
          <p:cNvGraphicFramePr>
            <a:graphicFrameLocks/>
          </p:cNvGraphicFramePr>
          <p:nvPr>
            <p:extLst>
              <p:ext uri="{D42A27DB-BD31-4B8C-83A1-F6EECF244321}">
                <p14:modId xmlns:p14="http://schemas.microsoft.com/office/powerpoint/2010/main" val="1288955792"/>
              </p:ext>
            </p:extLst>
          </p:nvPr>
        </p:nvGraphicFramePr>
        <p:xfrm>
          <a:off x="8152033" y="133310"/>
          <a:ext cx="3502822" cy="209601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6" name="Chart 15"/>
          <p:cNvGraphicFramePr>
            <a:graphicFrameLocks/>
          </p:cNvGraphicFramePr>
          <p:nvPr>
            <p:extLst>
              <p:ext uri="{D42A27DB-BD31-4B8C-83A1-F6EECF244321}">
                <p14:modId xmlns:p14="http://schemas.microsoft.com/office/powerpoint/2010/main" val="2362348843"/>
              </p:ext>
            </p:extLst>
          </p:nvPr>
        </p:nvGraphicFramePr>
        <p:xfrm>
          <a:off x="4327745" y="133310"/>
          <a:ext cx="3488534" cy="2084468"/>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p:cNvGraphicFramePr>
            <a:graphicFrameLocks/>
          </p:cNvGraphicFramePr>
          <p:nvPr>
            <p:extLst>
              <p:ext uri="{D42A27DB-BD31-4B8C-83A1-F6EECF244321}">
                <p14:modId xmlns:p14="http://schemas.microsoft.com/office/powerpoint/2010/main" val="1072500892"/>
              </p:ext>
            </p:extLst>
          </p:nvPr>
        </p:nvGraphicFramePr>
        <p:xfrm>
          <a:off x="512984" y="112130"/>
          <a:ext cx="3479008" cy="2117198"/>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5872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1092395038"/>
              </p:ext>
            </p:extLst>
          </p:nvPr>
        </p:nvGraphicFramePr>
        <p:xfrm>
          <a:off x="6191247" y="3466408"/>
          <a:ext cx="5743057" cy="31172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1890793115"/>
              </p:ext>
            </p:extLst>
          </p:nvPr>
        </p:nvGraphicFramePr>
        <p:xfrm>
          <a:off x="275356" y="3474260"/>
          <a:ext cx="5743057" cy="31094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697133608"/>
              </p:ext>
            </p:extLst>
          </p:nvPr>
        </p:nvGraphicFramePr>
        <p:xfrm>
          <a:off x="2744239" y="108065"/>
          <a:ext cx="5797306" cy="31172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671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1473080142"/>
              </p:ext>
            </p:extLst>
          </p:nvPr>
        </p:nvGraphicFramePr>
        <p:xfrm>
          <a:off x="279423" y="120448"/>
          <a:ext cx="5645121" cy="32240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229717551"/>
              </p:ext>
            </p:extLst>
          </p:nvPr>
        </p:nvGraphicFramePr>
        <p:xfrm>
          <a:off x="279424" y="3484329"/>
          <a:ext cx="5645121" cy="32240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583097565"/>
              </p:ext>
            </p:extLst>
          </p:nvPr>
        </p:nvGraphicFramePr>
        <p:xfrm>
          <a:off x="6208829" y="120447"/>
          <a:ext cx="5645120" cy="32240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2969146643"/>
              </p:ext>
            </p:extLst>
          </p:nvPr>
        </p:nvGraphicFramePr>
        <p:xfrm>
          <a:off x="6208829" y="3484329"/>
          <a:ext cx="5645120" cy="32240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7496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 name="Chart 12"/>
          <p:cNvGraphicFramePr>
            <a:graphicFrameLocks/>
          </p:cNvGraphicFramePr>
          <p:nvPr>
            <p:extLst>
              <p:ext uri="{D42A27DB-BD31-4B8C-83A1-F6EECF244321}">
                <p14:modId xmlns:p14="http://schemas.microsoft.com/office/powerpoint/2010/main" val="901552373"/>
              </p:ext>
            </p:extLst>
          </p:nvPr>
        </p:nvGraphicFramePr>
        <p:xfrm>
          <a:off x="6222116" y="3483644"/>
          <a:ext cx="5645121" cy="32240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588057705"/>
              </p:ext>
            </p:extLst>
          </p:nvPr>
        </p:nvGraphicFramePr>
        <p:xfrm>
          <a:off x="348696" y="3483645"/>
          <a:ext cx="5645121" cy="32240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1556851677"/>
              </p:ext>
            </p:extLst>
          </p:nvPr>
        </p:nvGraphicFramePr>
        <p:xfrm>
          <a:off x="6222116" y="124135"/>
          <a:ext cx="5645121" cy="32127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3762368999"/>
              </p:ext>
            </p:extLst>
          </p:nvPr>
        </p:nvGraphicFramePr>
        <p:xfrm>
          <a:off x="348697" y="124136"/>
          <a:ext cx="5645121" cy="321277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1029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3488203375"/>
              </p:ext>
            </p:extLst>
          </p:nvPr>
        </p:nvGraphicFramePr>
        <p:xfrm>
          <a:off x="348695" y="3479445"/>
          <a:ext cx="5645122" cy="3228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556104884"/>
              </p:ext>
            </p:extLst>
          </p:nvPr>
        </p:nvGraphicFramePr>
        <p:xfrm>
          <a:off x="6222115" y="112866"/>
          <a:ext cx="5645120" cy="3219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412843334"/>
              </p:ext>
            </p:extLst>
          </p:nvPr>
        </p:nvGraphicFramePr>
        <p:xfrm>
          <a:off x="6222115" y="3479445"/>
          <a:ext cx="5645120" cy="32282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2263281666"/>
              </p:ext>
            </p:extLst>
          </p:nvPr>
        </p:nvGraphicFramePr>
        <p:xfrm>
          <a:off x="348696" y="112867"/>
          <a:ext cx="5645121" cy="32198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622561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 name="Chart 12"/>
          <p:cNvGraphicFramePr>
            <a:graphicFrameLocks/>
          </p:cNvGraphicFramePr>
          <p:nvPr>
            <p:extLst>
              <p:ext uri="{D42A27DB-BD31-4B8C-83A1-F6EECF244321}">
                <p14:modId xmlns:p14="http://schemas.microsoft.com/office/powerpoint/2010/main" val="272071015"/>
              </p:ext>
            </p:extLst>
          </p:nvPr>
        </p:nvGraphicFramePr>
        <p:xfrm>
          <a:off x="6203060" y="3479446"/>
          <a:ext cx="5645121" cy="32282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3898957042"/>
              </p:ext>
            </p:extLst>
          </p:nvPr>
        </p:nvGraphicFramePr>
        <p:xfrm>
          <a:off x="6203061" y="112865"/>
          <a:ext cx="5645121" cy="3219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584805638"/>
              </p:ext>
            </p:extLst>
          </p:nvPr>
        </p:nvGraphicFramePr>
        <p:xfrm>
          <a:off x="329645" y="112866"/>
          <a:ext cx="5645121" cy="32198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668250229"/>
              </p:ext>
            </p:extLst>
          </p:nvPr>
        </p:nvGraphicFramePr>
        <p:xfrm>
          <a:off x="329646" y="3479446"/>
          <a:ext cx="5645121" cy="322824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81524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1995554206"/>
              </p:ext>
            </p:extLst>
          </p:nvPr>
        </p:nvGraphicFramePr>
        <p:xfrm>
          <a:off x="339168" y="112870"/>
          <a:ext cx="5645121" cy="32198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889658104"/>
              </p:ext>
            </p:extLst>
          </p:nvPr>
        </p:nvGraphicFramePr>
        <p:xfrm>
          <a:off x="6212586" y="112870"/>
          <a:ext cx="5645121" cy="3219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987698381"/>
              </p:ext>
            </p:extLst>
          </p:nvPr>
        </p:nvGraphicFramePr>
        <p:xfrm>
          <a:off x="339169" y="3479444"/>
          <a:ext cx="5645121" cy="32282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37325247"/>
              </p:ext>
            </p:extLst>
          </p:nvPr>
        </p:nvGraphicFramePr>
        <p:xfrm>
          <a:off x="6212587" y="3479444"/>
          <a:ext cx="5645121" cy="32282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44282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Important points to </a:t>
            </a:r>
            <a:r>
              <a:rPr lang="en-GB" b="1" dirty="0" smtClean="0"/>
              <a:t>consider</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a:t>
            </a:r>
            <a:r>
              <a:rPr lang="en-GB" dirty="0"/>
              <a:t>survey was designed so that only ONE answer would be given per </a:t>
            </a:r>
            <a:r>
              <a:rPr lang="en-GB" dirty="0" smtClean="0"/>
              <a:t>question, but </a:t>
            </a:r>
            <a:r>
              <a:rPr lang="en-GB" dirty="0" smtClean="0"/>
              <a:t>only 36</a:t>
            </a:r>
            <a:r>
              <a:rPr lang="en-GB" dirty="0" smtClean="0"/>
              <a:t>% answered in this way.</a:t>
            </a:r>
          </a:p>
          <a:p>
            <a:endParaRPr lang="en-GB" dirty="0"/>
          </a:p>
          <a:p>
            <a:r>
              <a:rPr lang="en-GB" dirty="0" smtClean="0"/>
              <a:t>The majority of the exhibitions at Hyper Japan are related to Japanese pop-culture such as video games and anime. This may have had an influence on the high volume of answers to the question on </a:t>
            </a:r>
            <a:r>
              <a:rPr lang="en-GB" i="1" dirty="0" smtClean="0"/>
              <a:t>source of information</a:t>
            </a:r>
            <a:r>
              <a:rPr lang="en-GB" dirty="0" smtClean="0"/>
              <a:t> (</a:t>
            </a:r>
            <a:r>
              <a:rPr lang="ja-JP" altLang="en-US" dirty="0" smtClean="0"/>
              <a:t>情報源</a:t>
            </a:r>
            <a:r>
              <a:rPr lang="en-US" altLang="ja-JP" dirty="0" smtClean="0"/>
              <a:t>).</a:t>
            </a:r>
          </a:p>
          <a:p>
            <a:endParaRPr lang="en-US" dirty="0"/>
          </a:p>
          <a:p>
            <a:r>
              <a:rPr lang="en-US" dirty="0" smtClean="0"/>
              <a:t>42% of the people who answered the survey were of age 25-34, and the number of respondents for the other age brackets were only 30 or less. This means the low volume of responses may not be high enough to be considered as a reliable representation. </a:t>
            </a:r>
          </a:p>
          <a:p>
            <a:pPr marL="109728" indent="0">
              <a:buNone/>
            </a:pPr>
            <a:endParaRPr lang="en-GB" dirty="0"/>
          </a:p>
          <a:p>
            <a:r>
              <a:rPr lang="en-GB" dirty="0" smtClean="0">
                <a:solidFill>
                  <a:srgbClr val="FF0000"/>
                </a:solidFill>
              </a:rPr>
              <a:t>The above </a:t>
            </a:r>
            <a:r>
              <a:rPr lang="en-GB" dirty="0">
                <a:solidFill>
                  <a:srgbClr val="FF0000"/>
                </a:solidFill>
              </a:rPr>
              <a:t>charts </a:t>
            </a:r>
            <a:r>
              <a:rPr lang="en-GB" dirty="0" smtClean="0">
                <a:solidFill>
                  <a:srgbClr val="FF0000"/>
                </a:solidFill>
              </a:rPr>
              <a:t>omits the breakdown of responses </a:t>
            </a:r>
            <a:r>
              <a:rPr lang="en-GB" dirty="0" smtClean="0">
                <a:solidFill>
                  <a:srgbClr val="FF0000"/>
                </a:solidFill>
              </a:rPr>
              <a:t>from </a:t>
            </a:r>
            <a:r>
              <a:rPr lang="en-GB" dirty="0">
                <a:solidFill>
                  <a:srgbClr val="FF0000"/>
                </a:solidFill>
              </a:rPr>
              <a:t>0-17 year olds as </a:t>
            </a:r>
            <a:r>
              <a:rPr lang="en-GB" dirty="0" smtClean="0">
                <a:solidFill>
                  <a:srgbClr val="FF0000"/>
                </a:solidFill>
              </a:rPr>
              <a:t>their parents are most likely to be th</a:t>
            </a:r>
            <a:r>
              <a:rPr lang="en-GB" dirty="0" smtClean="0">
                <a:solidFill>
                  <a:srgbClr val="FF0000"/>
                </a:solidFill>
              </a:rPr>
              <a:t>e decision makers for their holiday.</a:t>
            </a:r>
            <a:endParaRPr lang="en-GB" dirty="0" smtClean="0">
              <a:solidFill>
                <a:srgbClr val="FF0000"/>
              </a:solidFill>
            </a:endParaRPr>
          </a:p>
          <a:p>
            <a:pPr marL="0" indent="0">
              <a:buNone/>
            </a:pPr>
            <a:endParaRPr lang="en-GB" dirty="0">
              <a:solidFill>
                <a:srgbClr val="FF0000"/>
              </a:solidFill>
            </a:endParaRPr>
          </a:p>
          <a:p>
            <a:endParaRPr lang="en-GB" dirty="0"/>
          </a:p>
        </p:txBody>
      </p:sp>
    </p:spTree>
    <p:extLst>
      <p:ext uri="{BB962C8B-B14F-4D97-AF65-F5344CB8AC3E}">
        <p14:creationId xmlns:p14="http://schemas.microsoft.com/office/powerpoint/2010/main" val="206342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Custom 12">
      <a:dk1>
        <a:sysClr val="windowText" lastClr="000000"/>
      </a:dk1>
      <a:lt1>
        <a:sysClr val="window" lastClr="FFFFFF"/>
      </a:lt1>
      <a:dk2>
        <a:srgbClr val="454551"/>
      </a:dk2>
      <a:lt2>
        <a:srgbClr val="F2ACD2"/>
      </a:lt2>
      <a:accent1>
        <a:srgbClr val="E32D91"/>
      </a:accent1>
      <a:accent2>
        <a:srgbClr val="4775E7"/>
      </a:accent2>
      <a:accent3>
        <a:srgbClr val="4EA6DC"/>
      </a:accent3>
      <a:accent4>
        <a:srgbClr val="4775E7"/>
      </a:accent4>
      <a:accent5>
        <a:srgbClr val="8971E1"/>
      </a:accent5>
      <a:accent6>
        <a:srgbClr val="D54773"/>
      </a:accent6>
      <a:hlink>
        <a:srgbClr val="6B9F25"/>
      </a:hlink>
      <a:folHlink>
        <a:srgbClr val="8C8C8C"/>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TotalTime>
  <Words>738</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HGｺﾞｼｯｸM</vt:lpstr>
      <vt:lpstr>HG明朝B</vt:lpstr>
      <vt:lpstr>Georgia</vt:lpstr>
      <vt:lpstr>Trebuchet MS</vt:lpstr>
      <vt:lpstr>Wingdings 2</vt:lpstr>
      <vt:lpstr>アーバン</vt:lpstr>
      <vt:lpstr>Hyper Japan Summer 2018 （英国・ロンドン）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points to consider</vt:lpstr>
      <vt:lpstr>Interesting points</vt:lpstr>
      <vt:lpstr>Key lessons learned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 Japan 2018年</dc:title>
  <dc:creator>Victor Chuah</dc:creator>
  <cp:lastModifiedBy>Victor Chuah</cp:lastModifiedBy>
  <cp:revision>45</cp:revision>
  <dcterms:created xsi:type="dcterms:W3CDTF">2018-04-26T10:30:16Z</dcterms:created>
  <dcterms:modified xsi:type="dcterms:W3CDTF">2018-08-08T10:29:59Z</dcterms:modified>
</cp:coreProperties>
</file>